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2"/>
  </p:notesMasterIdLst>
  <p:sldIdLst>
    <p:sldId id="256" r:id="rId2"/>
    <p:sldId id="257" r:id="rId3"/>
    <p:sldId id="278" r:id="rId4"/>
    <p:sldId id="260" r:id="rId5"/>
    <p:sldId id="261" r:id="rId6"/>
    <p:sldId id="279" r:id="rId7"/>
    <p:sldId id="282" r:id="rId8"/>
    <p:sldId id="283" r:id="rId9"/>
    <p:sldId id="262" r:id="rId10"/>
    <p:sldId id="280" r:id="rId11"/>
    <p:sldId id="281" r:id="rId12"/>
    <p:sldId id="263" r:id="rId13"/>
    <p:sldId id="287" r:id="rId14"/>
    <p:sldId id="286" r:id="rId15"/>
    <p:sldId id="270" r:id="rId16"/>
    <p:sldId id="290" r:id="rId17"/>
    <p:sldId id="285" r:id="rId18"/>
    <p:sldId id="289" r:id="rId19"/>
    <p:sldId id="284" r:id="rId20"/>
    <p:sldId id="272" r:id="rId21"/>
  </p:sldIdLst>
  <p:sldSz cx="14630400" cy="8229600"/>
  <p:notesSz cx="8229600" cy="14630400"/>
  <p:embeddedFontLst>
    <p:embeddedFont>
      <p:font typeface="Dela Gothic One" panose="020B0604020202020204" charset="-128"/>
      <p:regular r:id="rId23"/>
    </p:embeddedFont>
    <p:embeddedFont>
      <p:font typeface="DM Sans" pitchFamily="2"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5" d="100"/>
          <a:sy n="65" d="100"/>
        </p:scale>
        <p:origin x="4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6.jpg"/></Relationships>
</file>

<file path=ppt/diagrams/_rels/data2.xml.rels><?xml version="1.0" encoding="UTF-8" standalone="yes"?>
<Relationships xmlns="http://schemas.openxmlformats.org/package/2006/relationships"><Relationship Id="rId1" Type="http://schemas.openxmlformats.org/officeDocument/2006/relationships/image" Target="../media/image6.jpg"/></Relationships>
</file>

<file path=ppt/diagrams/_rels/drawing1.xml.rels><?xml version="1.0" encoding="UTF-8" standalone="yes"?>
<Relationships xmlns="http://schemas.openxmlformats.org/package/2006/relationships"><Relationship Id="rId1" Type="http://schemas.openxmlformats.org/officeDocument/2006/relationships/image" Target="../media/image6.jpg"/></Relationships>
</file>

<file path=ppt/diagrams/_rels/drawing2.xml.rels><?xml version="1.0" encoding="UTF-8" standalone="yes"?>
<Relationships xmlns="http://schemas.openxmlformats.org/package/2006/relationships"><Relationship Id="rId1" Type="http://schemas.openxmlformats.org/officeDocument/2006/relationships/image" Target="../media/image6.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F51CCD-7955-4539-8986-A7FDE26CCE48}" type="doc">
      <dgm:prSet loTypeId="urn:microsoft.com/office/officeart/2005/8/layout/vList3" loCatId="picture" qsTypeId="urn:microsoft.com/office/officeart/2005/8/quickstyle/3d4" qsCatId="3D" csTypeId="urn:microsoft.com/office/officeart/2005/8/colors/accent1_2" csCatId="accent1" phldr="1"/>
      <dgm:spPr/>
    </dgm:pt>
    <dgm:pt modelId="{526B48BE-AC7E-4970-B1F5-5E4533A59348}">
      <dgm:prSet phldrT="[Text]"/>
      <dgm:spPr>
        <a:solidFill>
          <a:schemeClr val="tx1">
            <a:lumMod val="85000"/>
            <a:lumOff val="15000"/>
          </a:schemeClr>
        </a:solidFill>
      </dgm:spPr>
      <dgm:t>
        <a:bodyPr/>
        <a:lstStyle/>
        <a:p>
          <a:pPr>
            <a:buNone/>
          </a:pPr>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Introduction</a:t>
          </a:r>
          <a:endParaRPr lang="en-US" dirty="0"/>
        </a:p>
      </dgm:t>
    </dgm:pt>
    <dgm:pt modelId="{708F64B1-14BE-4A5B-8AFA-BA568C6A1617}" type="parTrans" cxnId="{30E90249-6CEB-40C5-BB06-C39D3310D345}">
      <dgm:prSet/>
      <dgm:spPr/>
      <dgm:t>
        <a:bodyPr/>
        <a:lstStyle/>
        <a:p>
          <a:endParaRPr lang="en-US"/>
        </a:p>
      </dgm:t>
    </dgm:pt>
    <dgm:pt modelId="{5A68D842-8085-4311-A2CE-692988432E64}" type="sibTrans" cxnId="{30E90249-6CEB-40C5-BB06-C39D3310D345}">
      <dgm:prSet/>
      <dgm:spPr/>
      <dgm:t>
        <a:bodyPr/>
        <a:lstStyle/>
        <a:p>
          <a:endParaRPr lang="en-US"/>
        </a:p>
      </dgm:t>
    </dgm:pt>
    <dgm:pt modelId="{3371F6AE-101A-4B28-A03F-C03E11823C99}">
      <dgm:prSet phldrT="[Text]"/>
      <dgm:spPr>
        <a:solidFill>
          <a:schemeClr val="tx1">
            <a:lumMod val="85000"/>
            <a:lumOff val="15000"/>
          </a:schemeClr>
        </a:solidFill>
      </dgm:spPr>
      <dgm:t>
        <a:bodyPr/>
        <a:lstStyle/>
        <a:p>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Problem Statement</a:t>
          </a:r>
          <a:endParaRPr lang="en-US" dirty="0"/>
        </a:p>
      </dgm:t>
    </dgm:pt>
    <dgm:pt modelId="{F82D79F5-7F21-45C3-BD29-56E245D27653}" type="parTrans" cxnId="{F8DB9D5E-B7C8-465A-9A1E-445ECC38836C}">
      <dgm:prSet/>
      <dgm:spPr/>
      <dgm:t>
        <a:bodyPr/>
        <a:lstStyle/>
        <a:p>
          <a:endParaRPr lang="en-US"/>
        </a:p>
      </dgm:t>
    </dgm:pt>
    <dgm:pt modelId="{BD1C9487-C0BB-4A70-9B2E-792069266ABB}" type="sibTrans" cxnId="{F8DB9D5E-B7C8-465A-9A1E-445ECC38836C}">
      <dgm:prSet/>
      <dgm:spPr/>
      <dgm:t>
        <a:bodyPr/>
        <a:lstStyle/>
        <a:p>
          <a:endParaRPr lang="en-US"/>
        </a:p>
      </dgm:t>
    </dgm:pt>
    <dgm:pt modelId="{51DE9196-325F-489D-8ACF-C9FAC94D4004}">
      <dgm:prSet phldrT="[Text]"/>
      <dgm:spPr>
        <a:solidFill>
          <a:schemeClr val="tx1">
            <a:lumMod val="85000"/>
            <a:lumOff val="15000"/>
          </a:schemeClr>
        </a:solidFill>
      </dgm:spPr>
      <dgm:t>
        <a:bodyPr/>
        <a:lstStyle/>
        <a:p>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Literature Survey</a:t>
          </a:r>
          <a:endParaRPr lang="en-US" dirty="0"/>
        </a:p>
      </dgm:t>
    </dgm:pt>
    <dgm:pt modelId="{CE5B425A-2F4E-4ABB-9434-FA0C48320CDA}" type="parTrans" cxnId="{8C9F1E89-3CD4-4FDB-9B8E-AF542E72F148}">
      <dgm:prSet/>
      <dgm:spPr/>
      <dgm:t>
        <a:bodyPr/>
        <a:lstStyle/>
        <a:p>
          <a:endParaRPr lang="en-US"/>
        </a:p>
      </dgm:t>
    </dgm:pt>
    <dgm:pt modelId="{4BB23E5D-EBD8-4722-BA3C-02733B2B2344}" type="sibTrans" cxnId="{8C9F1E89-3CD4-4FDB-9B8E-AF542E72F148}">
      <dgm:prSet/>
      <dgm:spPr/>
      <dgm:t>
        <a:bodyPr/>
        <a:lstStyle/>
        <a:p>
          <a:endParaRPr lang="en-US"/>
        </a:p>
      </dgm:t>
    </dgm:pt>
    <dgm:pt modelId="{E50A44E3-A2DB-4008-B654-E6D524350A61}">
      <dgm:prSet phldrT="[Text]"/>
      <dgm:spPr>
        <a:solidFill>
          <a:schemeClr val="tx1">
            <a:lumMod val="85000"/>
            <a:lumOff val="15000"/>
          </a:schemeClr>
        </a:solidFill>
      </dgm:spPr>
      <dgm:t>
        <a:bodyPr/>
        <a:lstStyle/>
        <a:p>
          <a:r>
            <a:rPr lang="en-US" b="1" dirty="0">
              <a:latin typeface="Times New Roman" panose="02020603050405020304" pitchFamily="18" charset="0"/>
              <a:cs typeface="Times New Roman" panose="02020603050405020304" pitchFamily="18" charset="0"/>
            </a:rPr>
            <a:t>Objectives</a:t>
          </a:r>
        </a:p>
      </dgm:t>
    </dgm:pt>
    <dgm:pt modelId="{776D299B-1C04-4A12-B5C2-7A68B744B0E4}" type="parTrans" cxnId="{C4DE08FA-0D2D-4EC1-8F28-0CE76F4E8C6C}">
      <dgm:prSet/>
      <dgm:spPr/>
      <dgm:t>
        <a:bodyPr/>
        <a:lstStyle/>
        <a:p>
          <a:endParaRPr lang="en-US"/>
        </a:p>
      </dgm:t>
    </dgm:pt>
    <dgm:pt modelId="{AC596F40-FA55-4E50-BC2A-AE6E5715E478}" type="sibTrans" cxnId="{C4DE08FA-0D2D-4EC1-8F28-0CE76F4E8C6C}">
      <dgm:prSet/>
      <dgm:spPr/>
      <dgm:t>
        <a:bodyPr/>
        <a:lstStyle/>
        <a:p>
          <a:endParaRPr lang="en-US"/>
        </a:p>
      </dgm:t>
    </dgm:pt>
    <dgm:pt modelId="{7C2C70F3-7913-48F3-A8DF-C8BE501181D0}" type="pres">
      <dgm:prSet presAssocID="{A3F51CCD-7955-4539-8986-A7FDE26CCE48}" presName="linearFlow" presStyleCnt="0">
        <dgm:presLayoutVars>
          <dgm:dir/>
          <dgm:resizeHandles val="exact"/>
        </dgm:presLayoutVars>
      </dgm:prSet>
      <dgm:spPr/>
    </dgm:pt>
    <dgm:pt modelId="{1DE081BE-DC61-4639-AB1E-C49412897A7A}" type="pres">
      <dgm:prSet presAssocID="{526B48BE-AC7E-4970-B1F5-5E4533A59348}" presName="composite" presStyleCnt="0"/>
      <dgm:spPr/>
    </dgm:pt>
    <dgm:pt modelId="{497FBEB4-93D1-473C-B19F-10B947AE483A}" type="pres">
      <dgm:prSet presAssocID="{526B48BE-AC7E-4970-B1F5-5E4533A59348}" presName="imgShp" presStyleLbl="fgImgPlace1" presStyleIdx="0" presStyleCnt="4" custLinFactNeighborX="-4680" custLinFactNeighborY="-215"/>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901DA1F5-B92F-412D-8D27-9D81746F6BA5}" type="pres">
      <dgm:prSet presAssocID="{526B48BE-AC7E-4970-B1F5-5E4533A59348}" presName="txShp" presStyleLbl="node1" presStyleIdx="0" presStyleCnt="4">
        <dgm:presLayoutVars>
          <dgm:bulletEnabled val="1"/>
        </dgm:presLayoutVars>
      </dgm:prSet>
      <dgm:spPr/>
    </dgm:pt>
    <dgm:pt modelId="{721D99D5-1FB1-4DA0-942C-487A0B9EDB9E}" type="pres">
      <dgm:prSet presAssocID="{5A68D842-8085-4311-A2CE-692988432E64}" presName="spacing" presStyleCnt="0"/>
      <dgm:spPr/>
    </dgm:pt>
    <dgm:pt modelId="{5FFBD8CB-0A01-47D4-ADB5-0EB096EA12F9}" type="pres">
      <dgm:prSet presAssocID="{3371F6AE-101A-4B28-A03F-C03E11823C99}" presName="composite" presStyleCnt="0"/>
      <dgm:spPr/>
    </dgm:pt>
    <dgm:pt modelId="{EEB405D2-E5E5-44E3-AB34-BB0375952B85}" type="pres">
      <dgm:prSet presAssocID="{3371F6AE-101A-4B28-A03F-C03E11823C99}" presName="imgShp" presStyleLbl="fgImgPlace1" presStyleIdx="1"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94363D22-7F4B-4976-BCCB-010B06A7ECF8}" type="pres">
      <dgm:prSet presAssocID="{3371F6AE-101A-4B28-A03F-C03E11823C99}" presName="txShp" presStyleLbl="node1" presStyleIdx="1" presStyleCnt="4">
        <dgm:presLayoutVars>
          <dgm:bulletEnabled val="1"/>
        </dgm:presLayoutVars>
      </dgm:prSet>
      <dgm:spPr/>
    </dgm:pt>
    <dgm:pt modelId="{B68A57AA-F505-47F4-BA74-83F29DA74118}" type="pres">
      <dgm:prSet presAssocID="{BD1C9487-C0BB-4A70-9B2E-792069266ABB}" presName="spacing" presStyleCnt="0"/>
      <dgm:spPr/>
    </dgm:pt>
    <dgm:pt modelId="{359A3E54-FEE2-4DE0-BC62-10E35D5ED718}" type="pres">
      <dgm:prSet presAssocID="{51DE9196-325F-489D-8ACF-C9FAC94D4004}" presName="composite" presStyleCnt="0"/>
      <dgm:spPr/>
    </dgm:pt>
    <dgm:pt modelId="{41168C7F-A9D2-4785-A618-B4F55169896D}" type="pres">
      <dgm:prSet presAssocID="{51DE9196-325F-489D-8ACF-C9FAC94D4004}" presName="imgShp" presStyleLbl="fgImgPlace1" presStyleIdx="2" presStyleCnt="4"/>
      <dgm:spPr>
        <a:blipFill>
          <a:blip xmlns:r="http://schemas.openxmlformats.org/officeDocument/2006/relationships" r:embed="rId1"/>
          <a:srcRect/>
          <a:stretch>
            <a:fillRect l="-30000" r="-30000"/>
          </a:stretch>
        </a:blipFill>
      </dgm:spPr>
    </dgm:pt>
    <dgm:pt modelId="{28AD0FE4-D92D-4DAD-B013-56E6E07FBFE1}" type="pres">
      <dgm:prSet presAssocID="{51DE9196-325F-489D-8ACF-C9FAC94D4004}" presName="txShp" presStyleLbl="node1" presStyleIdx="2" presStyleCnt="4">
        <dgm:presLayoutVars>
          <dgm:bulletEnabled val="1"/>
        </dgm:presLayoutVars>
      </dgm:prSet>
      <dgm:spPr/>
    </dgm:pt>
    <dgm:pt modelId="{A389B78F-E9FE-4401-A171-5D85565FFFB7}" type="pres">
      <dgm:prSet presAssocID="{4BB23E5D-EBD8-4722-BA3C-02733B2B2344}" presName="spacing" presStyleCnt="0"/>
      <dgm:spPr/>
    </dgm:pt>
    <dgm:pt modelId="{98940B13-A5A2-4808-9743-E6FBF0A456BD}" type="pres">
      <dgm:prSet presAssocID="{E50A44E3-A2DB-4008-B654-E6D524350A61}" presName="composite" presStyleCnt="0"/>
      <dgm:spPr/>
    </dgm:pt>
    <dgm:pt modelId="{DE8AF5CE-56B7-4BC3-A21D-2F08431456E1}" type="pres">
      <dgm:prSet presAssocID="{E50A44E3-A2DB-4008-B654-E6D524350A61}" presName="imgShp" presStyleLbl="fgImgPlace1" presStyleIdx="3" presStyleCnt="4"/>
      <dgm:spPr>
        <a:blipFill>
          <a:blip xmlns:r="http://schemas.openxmlformats.org/officeDocument/2006/relationships" r:embed="rId1"/>
          <a:srcRect/>
          <a:stretch>
            <a:fillRect l="-30000" r="-30000"/>
          </a:stretch>
        </a:blipFill>
      </dgm:spPr>
    </dgm:pt>
    <dgm:pt modelId="{293FF360-79A0-4DEE-8A1D-D51AA957168D}" type="pres">
      <dgm:prSet presAssocID="{E50A44E3-A2DB-4008-B654-E6D524350A61}" presName="txShp" presStyleLbl="node1" presStyleIdx="3" presStyleCnt="4">
        <dgm:presLayoutVars>
          <dgm:bulletEnabled val="1"/>
        </dgm:presLayoutVars>
      </dgm:prSet>
      <dgm:spPr/>
    </dgm:pt>
  </dgm:ptLst>
  <dgm:cxnLst>
    <dgm:cxn modelId="{E3912117-0F4B-413B-9231-E3D313A082C8}" type="presOf" srcId="{51DE9196-325F-489D-8ACF-C9FAC94D4004}" destId="{28AD0FE4-D92D-4DAD-B013-56E6E07FBFE1}" srcOrd="0" destOrd="0" presId="urn:microsoft.com/office/officeart/2005/8/layout/vList3"/>
    <dgm:cxn modelId="{F8DB9D5E-B7C8-465A-9A1E-445ECC38836C}" srcId="{A3F51CCD-7955-4539-8986-A7FDE26CCE48}" destId="{3371F6AE-101A-4B28-A03F-C03E11823C99}" srcOrd="1" destOrd="0" parTransId="{F82D79F5-7F21-45C3-BD29-56E245D27653}" sibTransId="{BD1C9487-C0BB-4A70-9B2E-792069266ABB}"/>
    <dgm:cxn modelId="{30E90249-6CEB-40C5-BB06-C39D3310D345}" srcId="{A3F51CCD-7955-4539-8986-A7FDE26CCE48}" destId="{526B48BE-AC7E-4970-B1F5-5E4533A59348}" srcOrd="0" destOrd="0" parTransId="{708F64B1-14BE-4A5B-8AFA-BA568C6A1617}" sibTransId="{5A68D842-8085-4311-A2CE-692988432E64}"/>
    <dgm:cxn modelId="{96EC3782-74E3-4CFA-8EEC-90BC7379D745}" type="presOf" srcId="{3371F6AE-101A-4B28-A03F-C03E11823C99}" destId="{94363D22-7F4B-4976-BCCB-010B06A7ECF8}" srcOrd="0" destOrd="0" presId="urn:microsoft.com/office/officeart/2005/8/layout/vList3"/>
    <dgm:cxn modelId="{F0F32185-E861-4463-AA24-D969C1617BBD}" type="presOf" srcId="{526B48BE-AC7E-4970-B1F5-5E4533A59348}" destId="{901DA1F5-B92F-412D-8D27-9D81746F6BA5}" srcOrd="0" destOrd="0" presId="urn:microsoft.com/office/officeart/2005/8/layout/vList3"/>
    <dgm:cxn modelId="{8C9F1E89-3CD4-4FDB-9B8E-AF542E72F148}" srcId="{A3F51CCD-7955-4539-8986-A7FDE26CCE48}" destId="{51DE9196-325F-489D-8ACF-C9FAC94D4004}" srcOrd="2" destOrd="0" parTransId="{CE5B425A-2F4E-4ABB-9434-FA0C48320CDA}" sibTransId="{4BB23E5D-EBD8-4722-BA3C-02733B2B2344}"/>
    <dgm:cxn modelId="{FAC847AA-0722-475D-8208-783150F69695}" type="presOf" srcId="{A3F51CCD-7955-4539-8986-A7FDE26CCE48}" destId="{7C2C70F3-7913-48F3-A8DF-C8BE501181D0}" srcOrd="0" destOrd="0" presId="urn:microsoft.com/office/officeart/2005/8/layout/vList3"/>
    <dgm:cxn modelId="{C4DE08FA-0D2D-4EC1-8F28-0CE76F4E8C6C}" srcId="{A3F51CCD-7955-4539-8986-A7FDE26CCE48}" destId="{E50A44E3-A2DB-4008-B654-E6D524350A61}" srcOrd="3" destOrd="0" parTransId="{776D299B-1C04-4A12-B5C2-7A68B744B0E4}" sibTransId="{AC596F40-FA55-4E50-BC2A-AE6E5715E478}"/>
    <dgm:cxn modelId="{6EC9C5FB-4362-4C14-BAE5-FE2C94663F32}" type="presOf" srcId="{E50A44E3-A2DB-4008-B654-E6D524350A61}" destId="{293FF360-79A0-4DEE-8A1D-D51AA957168D}" srcOrd="0" destOrd="0" presId="urn:microsoft.com/office/officeart/2005/8/layout/vList3"/>
    <dgm:cxn modelId="{FA067EBC-8228-4299-9AD0-972A8D109544}" type="presParOf" srcId="{7C2C70F3-7913-48F3-A8DF-C8BE501181D0}" destId="{1DE081BE-DC61-4639-AB1E-C49412897A7A}" srcOrd="0" destOrd="0" presId="urn:microsoft.com/office/officeart/2005/8/layout/vList3"/>
    <dgm:cxn modelId="{8AE1BBDC-57D8-4E21-9FFE-FCE512184D52}" type="presParOf" srcId="{1DE081BE-DC61-4639-AB1E-C49412897A7A}" destId="{497FBEB4-93D1-473C-B19F-10B947AE483A}" srcOrd="0" destOrd="0" presId="urn:microsoft.com/office/officeart/2005/8/layout/vList3"/>
    <dgm:cxn modelId="{0667FE96-663B-4373-8E19-D7D8CDED2069}" type="presParOf" srcId="{1DE081BE-DC61-4639-AB1E-C49412897A7A}" destId="{901DA1F5-B92F-412D-8D27-9D81746F6BA5}" srcOrd="1" destOrd="0" presId="urn:microsoft.com/office/officeart/2005/8/layout/vList3"/>
    <dgm:cxn modelId="{FCDE4454-A82C-4E06-8981-5C2989F60AD0}" type="presParOf" srcId="{7C2C70F3-7913-48F3-A8DF-C8BE501181D0}" destId="{721D99D5-1FB1-4DA0-942C-487A0B9EDB9E}" srcOrd="1" destOrd="0" presId="urn:microsoft.com/office/officeart/2005/8/layout/vList3"/>
    <dgm:cxn modelId="{1C63304B-18BF-43D5-BF5D-EC2D0544E633}" type="presParOf" srcId="{7C2C70F3-7913-48F3-A8DF-C8BE501181D0}" destId="{5FFBD8CB-0A01-47D4-ADB5-0EB096EA12F9}" srcOrd="2" destOrd="0" presId="urn:microsoft.com/office/officeart/2005/8/layout/vList3"/>
    <dgm:cxn modelId="{C150017E-86E7-475B-872E-6AA38749CEB4}" type="presParOf" srcId="{5FFBD8CB-0A01-47D4-ADB5-0EB096EA12F9}" destId="{EEB405D2-E5E5-44E3-AB34-BB0375952B85}" srcOrd="0" destOrd="0" presId="urn:microsoft.com/office/officeart/2005/8/layout/vList3"/>
    <dgm:cxn modelId="{28DC8525-2744-48F7-B054-E479F739577F}" type="presParOf" srcId="{5FFBD8CB-0A01-47D4-ADB5-0EB096EA12F9}" destId="{94363D22-7F4B-4976-BCCB-010B06A7ECF8}" srcOrd="1" destOrd="0" presId="urn:microsoft.com/office/officeart/2005/8/layout/vList3"/>
    <dgm:cxn modelId="{D83F8B4B-F1EB-4F6F-932A-DB197C2E5CB7}" type="presParOf" srcId="{7C2C70F3-7913-48F3-A8DF-C8BE501181D0}" destId="{B68A57AA-F505-47F4-BA74-83F29DA74118}" srcOrd="3" destOrd="0" presId="urn:microsoft.com/office/officeart/2005/8/layout/vList3"/>
    <dgm:cxn modelId="{90ABB04E-800F-4798-B0D4-0A0A82E39986}" type="presParOf" srcId="{7C2C70F3-7913-48F3-A8DF-C8BE501181D0}" destId="{359A3E54-FEE2-4DE0-BC62-10E35D5ED718}" srcOrd="4" destOrd="0" presId="urn:microsoft.com/office/officeart/2005/8/layout/vList3"/>
    <dgm:cxn modelId="{4DADB5E0-A438-452B-9CBA-B7EA92169197}" type="presParOf" srcId="{359A3E54-FEE2-4DE0-BC62-10E35D5ED718}" destId="{41168C7F-A9D2-4785-A618-B4F55169896D}" srcOrd="0" destOrd="0" presId="urn:microsoft.com/office/officeart/2005/8/layout/vList3"/>
    <dgm:cxn modelId="{84455C7F-A081-45D5-B8E6-BC68800F5A25}" type="presParOf" srcId="{359A3E54-FEE2-4DE0-BC62-10E35D5ED718}" destId="{28AD0FE4-D92D-4DAD-B013-56E6E07FBFE1}" srcOrd="1" destOrd="0" presId="urn:microsoft.com/office/officeart/2005/8/layout/vList3"/>
    <dgm:cxn modelId="{BE0E20F9-28E4-47E9-B11B-A6F51F271B26}" type="presParOf" srcId="{7C2C70F3-7913-48F3-A8DF-C8BE501181D0}" destId="{A389B78F-E9FE-4401-A171-5D85565FFFB7}" srcOrd="5" destOrd="0" presId="urn:microsoft.com/office/officeart/2005/8/layout/vList3"/>
    <dgm:cxn modelId="{22785D8A-A65C-493A-9967-6E4F4D2BFE33}" type="presParOf" srcId="{7C2C70F3-7913-48F3-A8DF-C8BE501181D0}" destId="{98940B13-A5A2-4808-9743-E6FBF0A456BD}" srcOrd="6" destOrd="0" presId="urn:microsoft.com/office/officeart/2005/8/layout/vList3"/>
    <dgm:cxn modelId="{B5B7501D-0BB7-4F38-8044-5D8F4F5C4E77}" type="presParOf" srcId="{98940B13-A5A2-4808-9743-E6FBF0A456BD}" destId="{DE8AF5CE-56B7-4BC3-A21D-2F08431456E1}" srcOrd="0" destOrd="0" presId="urn:microsoft.com/office/officeart/2005/8/layout/vList3"/>
    <dgm:cxn modelId="{1160F138-7310-44EC-A109-B313859FB6B6}" type="presParOf" srcId="{98940B13-A5A2-4808-9743-E6FBF0A456BD}" destId="{293FF360-79A0-4DEE-8A1D-D51AA957168D}"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3F51CCD-7955-4539-8986-A7FDE26CCE48}" type="doc">
      <dgm:prSet loTypeId="urn:microsoft.com/office/officeart/2005/8/layout/vList3" loCatId="picture" qsTypeId="urn:microsoft.com/office/officeart/2005/8/quickstyle/3d4" qsCatId="3D" csTypeId="urn:microsoft.com/office/officeart/2005/8/colors/accent1_2" csCatId="accent1" phldr="1"/>
      <dgm:spPr/>
    </dgm:pt>
    <dgm:pt modelId="{526B48BE-AC7E-4970-B1F5-5E4533A59348}">
      <dgm:prSet phldrT="[Text]"/>
      <dgm:spPr>
        <a:solidFill>
          <a:schemeClr val="tx1">
            <a:lumMod val="85000"/>
            <a:lumOff val="15000"/>
          </a:schemeClr>
        </a:solidFill>
      </dgm:spPr>
      <dgm:t>
        <a:bodyPr/>
        <a:lstStyle/>
        <a:p>
          <a:pPr>
            <a:buNone/>
          </a:pPr>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Proposed System</a:t>
          </a:r>
          <a:endParaRPr lang="en-US" dirty="0"/>
        </a:p>
      </dgm:t>
    </dgm:pt>
    <dgm:pt modelId="{708F64B1-14BE-4A5B-8AFA-BA568C6A1617}" type="parTrans" cxnId="{30E90249-6CEB-40C5-BB06-C39D3310D345}">
      <dgm:prSet/>
      <dgm:spPr/>
      <dgm:t>
        <a:bodyPr/>
        <a:lstStyle/>
        <a:p>
          <a:endParaRPr lang="en-US"/>
        </a:p>
      </dgm:t>
    </dgm:pt>
    <dgm:pt modelId="{5A68D842-8085-4311-A2CE-692988432E64}" type="sibTrans" cxnId="{30E90249-6CEB-40C5-BB06-C39D3310D345}">
      <dgm:prSet/>
      <dgm:spPr/>
      <dgm:t>
        <a:bodyPr/>
        <a:lstStyle/>
        <a:p>
          <a:endParaRPr lang="en-US"/>
        </a:p>
      </dgm:t>
    </dgm:pt>
    <dgm:pt modelId="{3371F6AE-101A-4B28-A03F-C03E11823C99}">
      <dgm:prSet phldrT="[Text]"/>
      <dgm:spPr>
        <a:solidFill>
          <a:schemeClr val="tx1">
            <a:lumMod val="85000"/>
            <a:lumOff val="15000"/>
          </a:schemeClr>
        </a:solidFill>
      </dgm:spPr>
      <dgm:t>
        <a:bodyPr/>
        <a:lstStyle/>
        <a:p>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Limitations</a:t>
          </a:r>
          <a:endParaRPr lang="en-US" dirty="0"/>
        </a:p>
      </dgm:t>
    </dgm:pt>
    <dgm:pt modelId="{F82D79F5-7F21-45C3-BD29-56E245D27653}" type="parTrans" cxnId="{F8DB9D5E-B7C8-465A-9A1E-445ECC38836C}">
      <dgm:prSet/>
      <dgm:spPr/>
      <dgm:t>
        <a:bodyPr/>
        <a:lstStyle/>
        <a:p>
          <a:endParaRPr lang="en-US"/>
        </a:p>
      </dgm:t>
    </dgm:pt>
    <dgm:pt modelId="{BD1C9487-C0BB-4A70-9B2E-792069266ABB}" type="sibTrans" cxnId="{F8DB9D5E-B7C8-465A-9A1E-445ECC38836C}">
      <dgm:prSet/>
      <dgm:spPr/>
      <dgm:t>
        <a:bodyPr/>
        <a:lstStyle/>
        <a:p>
          <a:endParaRPr lang="en-US"/>
        </a:p>
      </dgm:t>
    </dgm:pt>
    <dgm:pt modelId="{51DE9196-325F-489D-8ACF-C9FAC94D4004}">
      <dgm:prSet phldrT="[Text]"/>
      <dgm:spPr>
        <a:solidFill>
          <a:schemeClr val="tx1">
            <a:lumMod val="85000"/>
            <a:lumOff val="15000"/>
          </a:schemeClr>
        </a:solidFill>
      </dgm:spPr>
      <dgm:t>
        <a:bodyPr/>
        <a:lstStyle/>
        <a:p>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Future work</a:t>
          </a:r>
          <a:endParaRPr lang="en-US" dirty="0"/>
        </a:p>
      </dgm:t>
    </dgm:pt>
    <dgm:pt modelId="{CE5B425A-2F4E-4ABB-9434-FA0C48320CDA}" type="parTrans" cxnId="{8C9F1E89-3CD4-4FDB-9B8E-AF542E72F148}">
      <dgm:prSet/>
      <dgm:spPr/>
      <dgm:t>
        <a:bodyPr/>
        <a:lstStyle/>
        <a:p>
          <a:endParaRPr lang="en-US"/>
        </a:p>
      </dgm:t>
    </dgm:pt>
    <dgm:pt modelId="{4BB23E5D-EBD8-4722-BA3C-02733B2B2344}" type="sibTrans" cxnId="{8C9F1E89-3CD4-4FDB-9B8E-AF542E72F148}">
      <dgm:prSet/>
      <dgm:spPr/>
      <dgm:t>
        <a:bodyPr/>
        <a:lstStyle/>
        <a:p>
          <a:endParaRPr lang="en-US"/>
        </a:p>
      </dgm:t>
    </dgm:pt>
    <dgm:pt modelId="{E50A44E3-A2DB-4008-B654-E6D524350A61}">
      <dgm:prSet phldrT="[Text]"/>
      <dgm:spPr>
        <a:solidFill>
          <a:schemeClr val="tx1">
            <a:lumMod val="85000"/>
            <a:lumOff val="15000"/>
          </a:schemeClr>
        </a:solidFill>
      </dgm:spPr>
      <dgm:t>
        <a:bodyPr/>
        <a:lstStyle/>
        <a:p>
          <a:r>
            <a:rPr lang="en-US"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References</a:t>
          </a:r>
          <a:endParaRPr lang="en-US" dirty="0"/>
        </a:p>
      </dgm:t>
    </dgm:pt>
    <dgm:pt modelId="{776D299B-1C04-4A12-B5C2-7A68B744B0E4}" type="parTrans" cxnId="{C4DE08FA-0D2D-4EC1-8F28-0CE76F4E8C6C}">
      <dgm:prSet/>
      <dgm:spPr/>
      <dgm:t>
        <a:bodyPr/>
        <a:lstStyle/>
        <a:p>
          <a:endParaRPr lang="en-US"/>
        </a:p>
      </dgm:t>
    </dgm:pt>
    <dgm:pt modelId="{AC596F40-FA55-4E50-BC2A-AE6E5715E478}" type="sibTrans" cxnId="{C4DE08FA-0D2D-4EC1-8F28-0CE76F4E8C6C}">
      <dgm:prSet/>
      <dgm:spPr/>
      <dgm:t>
        <a:bodyPr/>
        <a:lstStyle/>
        <a:p>
          <a:endParaRPr lang="en-US"/>
        </a:p>
      </dgm:t>
    </dgm:pt>
    <dgm:pt modelId="{7C2C70F3-7913-48F3-A8DF-C8BE501181D0}" type="pres">
      <dgm:prSet presAssocID="{A3F51CCD-7955-4539-8986-A7FDE26CCE48}" presName="linearFlow" presStyleCnt="0">
        <dgm:presLayoutVars>
          <dgm:dir/>
          <dgm:resizeHandles val="exact"/>
        </dgm:presLayoutVars>
      </dgm:prSet>
      <dgm:spPr/>
    </dgm:pt>
    <dgm:pt modelId="{1DE081BE-DC61-4639-AB1E-C49412897A7A}" type="pres">
      <dgm:prSet presAssocID="{526B48BE-AC7E-4970-B1F5-5E4533A59348}" presName="composite" presStyleCnt="0"/>
      <dgm:spPr/>
    </dgm:pt>
    <dgm:pt modelId="{497FBEB4-93D1-473C-B19F-10B947AE483A}" type="pres">
      <dgm:prSet presAssocID="{526B48BE-AC7E-4970-B1F5-5E4533A59348}" presName="imgShp" presStyleLbl="fgImgPlace1" presStyleIdx="0" presStyleCnt="4" custLinFactNeighborX="-4680" custLinFactNeighborY="-215"/>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901DA1F5-B92F-412D-8D27-9D81746F6BA5}" type="pres">
      <dgm:prSet presAssocID="{526B48BE-AC7E-4970-B1F5-5E4533A59348}" presName="txShp" presStyleLbl="node1" presStyleIdx="0" presStyleCnt="4">
        <dgm:presLayoutVars>
          <dgm:bulletEnabled val="1"/>
        </dgm:presLayoutVars>
      </dgm:prSet>
      <dgm:spPr/>
    </dgm:pt>
    <dgm:pt modelId="{721D99D5-1FB1-4DA0-942C-487A0B9EDB9E}" type="pres">
      <dgm:prSet presAssocID="{5A68D842-8085-4311-A2CE-692988432E64}" presName="spacing" presStyleCnt="0"/>
      <dgm:spPr/>
    </dgm:pt>
    <dgm:pt modelId="{5FFBD8CB-0A01-47D4-ADB5-0EB096EA12F9}" type="pres">
      <dgm:prSet presAssocID="{3371F6AE-101A-4B28-A03F-C03E11823C99}" presName="composite" presStyleCnt="0"/>
      <dgm:spPr/>
    </dgm:pt>
    <dgm:pt modelId="{EEB405D2-E5E5-44E3-AB34-BB0375952B85}" type="pres">
      <dgm:prSet presAssocID="{3371F6AE-101A-4B28-A03F-C03E11823C99}" presName="imgShp" presStyleLbl="fgImgPlace1" presStyleIdx="1"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94363D22-7F4B-4976-BCCB-010B06A7ECF8}" type="pres">
      <dgm:prSet presAssocID="{3371F6AE-101A-4B28-A03F-C03E11823C99}" presName="txShp" presStyleLbl="node1" presStyleIdx="1" presStyleCnt="4">
        <dgm:presLayoutVars>
          <dgm:bulletEnabled val="1"/>
        </dgm:presLayoutVars>
      </dgm:prSet>
      <dgm:spPr/>
    </dgm:pt>
    <dgm:pt modelId="{B68A57AA-F505-47F4-BA74-83F29DA74118}" type="pres">
      <dgm:prSet presAssocID="{BD1C9487-C0BB-4A70-9B2E-792069266ABB}" presName="spacing" presStyleCnt="0"/>
      <dgm:spPr/>
    </dgm:pt>
    <dgm:pt modelId="{359A3E54-FEE2-4DE0-BC62-10E35D5ED718}" type="pres">
      <dgm:prSet presAssocID="{51DE9196-325F-489D-8ACF-C9FAC94D4004}" presName="composite" presStyleCnt="0"/>
      <dgm:spPr/>
    </dgm:pt>
    <dgm:pt modelId="{41168C7F-A9D2-4785-A618-B4F55169896D}" type="pres">
      <dgm:prSet presAssocID="{51DE9196-325F-489D-8ACF-C9FAC94D4004}" presName="imgShp" presStyleLbl="fgImgPlace1" presStyleIdx="2"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28AD0FE4-D92D-4DAD-B013-56E6E07FBFE1}" type="pres">
      <dgm:prSet presAssocID="{51DE9196-325F-489D-8ACF-C9FAC94D4004}" presName="txShp" presStyleLbl="node1" presStyleIdx="2" presStyleCnt="4">
        <dgm:presLayoutVars>
          <dgm:bulletEnabled val="1"/>
        </dgm:presLayoutVars>
      </dgm:prSet>
      <dgm:spPr/>
    </dgm:pt>
    <dgm:pt modelId="{A389B78F-E9FE-4401-A171-5D85565FFFB7}" type="pres">
      <dgm:prSet presAssocID="{4BB23E5D-EBD8-4722-BA3C-02733B2B2344}" presName="spacing" presStyleCnt="0"/>
      <dgm:spPr/>
    </dgm:pt>
    <dgm:pt modelId="{98940B13-A5A2-4808-9743-E6FBF0A456BD}" type="pres">
      <dgm:prSet presAssocID="{E50A44E3-A2DB-4008-B654-E6D524350A61}" presName="composite" presStyleCnt="0"/>
      <dgm:spPr/>
    </dgm:pt>
    <dgm:pt modelId="{DE8AF5CE-56B7-4BC3-A21D-2F08431456E1}" type="pres">
      <dgm:prSet presAssocID="{E50A44E3-A2DB-4008-B654-E6D524350A61}" presName="imgShp" presStyleLbl="fgImgPlace1" presStyleIdx="3"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293FF360-79A0-4DEE-8A1D-D51AA957168D}" type="pres">
      <dgm:prSet presAssocID="{E50A44E3-A2DB-4008-B654-E6D524350A61}" presName="txShp" presStyleLbl="node1" presStyleIdx="3" presStyleCnt="4">
        <dgm:presLayoutVars>
          <dgm:bulletEnabled val="1"/>
        </dgm:presLayoutVars>
      </dgm:prSet>
      <dgm:spPr/>
    </dgm:pt>
  </dgm:ptLst>
  <dgm:cxnLst>
    <dgm:cxn modelId="{E3912117-0F4B-413B-9231-E3D313A082C8}" type="presOf" srcId="{51DE9196-325F-489D-8ACF-C9FAC94D4004}" destId="{28AD0FE4-D92D-4DAD-B013-56E6E07FBFE1}" srcOrd="0" destOrd="0" presId="urn:microsoft.com/office/officeart/2005/8/layout/vList3"/>
    <dgm:cxn modelId="{F8DB9D5E-B7C8-465A-9A1E-445ECC38836C}" srcId="{A3F51CCD-7955-4539-8986-A7FDE26CCE48}" destId="{3371F6AE-101A-4B28-A03F-C03E11823C99}" srcOrd="1" destOrd="0" parTransId="{F82D79F5-7F21-45C3-BD29-56E245D27653}" sibTransId="{BD1C9487-C0BB-4A70-9B2E-792069266ABB}"/>
    <dgm:cxn modelId="{30E90249-6CEB-40C5-BB06-C39D3310D345}" srcId="{A3F51CCD-7955-4539-8986-A7FDE26CCE48}" destId="{526B48BE-AC7E-4970-B1F5-5E4533A59348}" srcOrd="0" destOrd="0" parTransId="{708F64B1-14BE-4A5B-8AFA-BA568C6A1617}" sibTransId="{5A68D842-8085-4311-A2CE-692988432E64}"/>
    <dgm:cxn modelId="{96EC3782-74E3-4CFA-8EEC-90BC7379D745}" type="presOf" srcId="{3371F6AE-101A-4B28-A03F-C03E11823C99}" destId="{94363D22-7F4B-4976-BCCB-010B06A7ECF8}" srcOrd="0" destOrd="0" presId="urn:microsoft.com/office/officeart/2005/8/layout/vList3"/>
    <dgm:cxn modelId="{F0F32185-E861-4463-AA24-D969C1617BBD}" type="presOf" srcId="{526B48BE-AC7E-4970-B1F5-5E4533A59348}" destId="{901DA1F5-B92F-412D-8D27-9D81746F6BA5}" srcOrd="0" destOrd="0" presId="urn:microsoft.com/office/officeart/2005/8/layout/vList3"/>
    <dgm:cxn modelId="{8C9F1E89-3CD4-4FDB-9B8E-AF542E72F148}" srcId="{A3F51CCD-7955-4539-8986-A7FDE26CCE48}" destId="{51DE9196-325F-489D-8ACF-C9FAC94D4004}" srcOrd="2" destOrd="0" parTransId="{CE5B425A-2F4E-4ABB-9434-FA0C48320CDA}" sibTransId="{4BB23E5D-EBD8-4722-BA3C-02733B2B2344}"/>
    <dgm:cxn modelId="{FAC847AA-0722-475D-8208-783150F69695}" type="presOf" srcId="{A3F51CCD-7955-4539-8986-A7FDE26CCE48}" destId="{7C2C70F3-7913-48F3-A8DF-C8BE501181D0}" srcOrd="0" destOrd="0" presId="urn:microsoft.com/office/officeart/2005/8/layout/vList3"/>
    <dgm:cxn modelId="{C4DE08FA-0D2D-4EC1-8F28-0CE76F4E8C6C}" srcId="{A3F51CCD-7955-4539-8986-A7FDE26CCE48}" destId="{E50A44E3-A2DB-4008-B654-E6D524350A61}" srcOrd="3" destOrd="0" parTransId="{776D299B-1C04-4A12-B5C2-7A68B744B0E4}" sibTransId="{AC596F40-FA55-4E50-BC2A-AE6E5715E478}"/>
    <dgm:cxn modelId="{6EC9C5FB-4362-4C14-BAE5-FE2C94663F32}" type="presOf" srcId="{E50A44E3-A2DB-4008-B654-E6D524350A61}" destId="{293FF360-79A0-4DEE-8A1D-D51AA957168D}" srcOrd="0" destOrd="0" presId="urn:microsoft.com/office/officeart/2005/8/layout/vList3"/>
    <dgm:cxn modelId="{FA067EBC-8228-4299-9AD0-972A8D109544}" type="presParOf" srcId="{7C2C70F3-7913-48F3-A8DF-C8BE501181D0}" destId="{1DE081BE-DC61-4639-AB1E-C49412897A7A}" srcOrd="0" destOrd="0" presId="urn:microsoft.com/office/officeart/2005/8/layout/vList3"/>
    <dgm:cxn modelId="{8AE1BBDC-57D8-4E21-9FFE-FCE512184D52}" type="presParOf" srcId="{1DE081BE-DC61-4639-AB1E-C49412897A7A}" destId="{497FBEB4-93D1-473C-B19F-10B947AE483A}" srcOrd="0" destOrd="0" presId="urn:microsoft.com/office/officeart/2005/8/layout/vList3"/>
    <dgm:cxn modelId="{0667FE96-663B-4373-8E19-D7D8CDED2069}" type="presParOf" srcId="{1DE081BE-DC61-4639-AB1E-C49412897A7A}" destId="{901DA1F5-B92F-412D-8D27-9D81746F6BA5}" srcOrd="1" destOrd="0" presId="urn:microsoft.com/office/officeart/2005/8/layout/vList3"/>
    <dgm:cxn modelId="{FCDE4454-A82C-4E06-8981-5C2989F60AD0}" type="presParOf" srcId="{7C2C70F3-7913-48F3-A8DF-C8BE501181D0}" destId="{721D99D5-1FB1-4DA0-942C-487A0B9EDB9E}" srcOrd="1" destOrd="0" presId="urn:microsoft.com/office/officeart/2005/8/layout/vList3"/>
    <dgm:cxn modelId="{1C63304B-18BF-43D5-BF5D-EC2D0544E633}" type="presParOf" srcId="{7C2C70F3-7913-48F3-A8DF-C8BE501181D0}" destId="{5FFBD8CB-0A01-47D4-ADB5-0EB096EA12F9}" srcOrd="2" destOrd="0" presId="urn:microsoft.com/office/officeart/2005/8/layout/vList3"/>
    <dgm:cxn modelId="{C150017E-86E7-475B-872E-6AA38749CEB4}" type="presParOf" srcId="{5FFBD8CB-0A01-47D4-ADB5-0EB096EA12F9}" destId="{EEB405D2-E5E5-44E3-AB34-BB0375952B85}" srcOrd="0" destOrd="0" presId="urn:microsoft.com/office/officeart/2005/8/layout/vList3"/>
    <dgm:cxn modelId="{28DC8525-2744-48F7-B054-E479F739577F}" type="presParOf" srcId="{5FFBD8CB-0A01-47D4-ADB5-0EB096EA12F9}" destId="{94363D22-7F4B-4976-BCCB-010B06A7ECF8}" srcOrd="1" destOrd="0" presId="urn:microsoft.com/office/officeart/2005/8/layout/vList3"/>
    <dgm:cxn modelId="{D83F8B4B-F1EB-4F6F-932A-DB197C2E5CB7}" type="presParOf" srcId="{7C2C70F3-7913-48F3-A8DF-C8BE501181D0}" destId="{B68A57AA-F505-47F4-BA74-83F29DA74118}" srcOrd="3" destOrd="0" presId="urn:microsoft.com/office/officeart/2005/8/layout/vList3"/>
    <dgm:cxn modelId="{90ABB04E-800F-4798-B0D4-0A0A82E39986}" type="presParOf" srcId="{7C2C70F3-7913-48F3-A8DF-C8BE501181D0}" destId="{359A3E54-FEE2-4DE0-BC62-10E35D5ED718}" srcOrd="4" destOrd="0" presId="urn:microsoft.com/office/officeart/2005/8/layout/vList3"/>
    <dgm:cxn modelId="{4DADB5E0-A438-452B-9CBA-B7EA92169197}" type="presParOf" srcId="{359A3E54-FEE2-4DE0-BC62-10E35D5ED718}" destId="{41168C7F-A9D2-4785-A618-B4F55169896D}" srcOrd="0" destOrd="0" presId="urn:microsoft.com/office/officeart/2005/8/layout/vList3"/>
    <dgm:cxn modelId="{84455C7F-A081-45D5-B8E6-BC68800F5A25}" type="presParOf" srcId="{359A3E54-FEE2-4DE0-BC62-10E35D5ED718}" destId="{28AD0FE4-D92D-4DAD-B013-56E6E07FBFE1}" srcOrd="1" destOrd="0" presId="urn:microsoft.com/office/officeart/2005/8/layout/vList3"/>
    <dgm:cxn modelId="{BE0E20F9-28E4-47E9-B11B-A6F51F271B26}" type="presParOf" srcId="{7C2C70F3-7913-48F3-A8DF-C8BE501181D0}" destId="{A389B78F-E9FE-4401-A171-5D85565FFFB7}" srcOrd="5" destOrd="0" presId="urn:microsoft.com/office/officeart/2005/8/layout/vList3"/>
    <dgm:cxn modelId="{22785D8A-A65C-493A-9967-6E4F4D2BFE33}" type="presParOf" srcId="{7C2C70F3-7913-48F3-A8DF-C8BE501181D0}" destId="{98940B13-A5A2-4808-9743-E6FBF0A456BD}" srcOrd="6" destOrd="0" presId="urn:microsoft.com/office/officeart/2005/8/layout/vList3"/>
    <dgm:cxn modelId="{B5B7501D-0BB7-4F38-8044-5D8F4F5C4E77}" type="presParOf" srcId="{98940B13-A5A2-4808-9743-E6FBF0A456BD}" destId="{DE8AF5CE-56B7-4BC3-A21D-2F08431456E1}" srcOrd="0" destOrd="0" presId="urn:microsoft.com/office/officeart/2005/8/layout/vList3"/>
    <dgm:cxn modelId="{1160F138-7310-44EC-A109-B313859FB6B6}" type="presParOf" srcId="{98940B13-A5A2-4808-9743-E6FBF0A456BD}" destId="{293FF360-79A0-4DEE-8A1D-D51AA957168D}" srcOrd="1" destOrd="0" presId="urn:microsoft.com/office/officeart/2005/8/layout/vList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1DA1F5-B92F-412D-8D27-9D81746F6BA5}">
      <dsp:nvSpPr>
        <dsp:cNvPr id="0" name=""/>
        <dsp:cNvSpPr/>
      </dsp:nvSpPr>
      <dsp:spPr>
        <a:xfrm rot="10800000">
          <a:off x="1352420" y="2303"/>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Introduction</a:t>
          </a:r>
          <a:endParaRPr lang="en-US" sz="2800" kern="1200" dirty="0"/>
        </a:p>
      </dsp:txBody>
      <dsp:txXfrm rot="10800000">
        <a:off x="1508401" y="2303"/>
        <a:ext cx="4594062" cy="623924"/>
      </dsp:txXfrm>
    </dsp:sp>
    <dsp:sp modelId="{497FBEB4-93D1-473C-B19F-10B947AE483A}">
      <dsp:nvSpPr>
        <dsp:cNvPr id="0" name=""/>
        <dsp:cNvSpPr/>
      </dsp:nvSpPr>
      <dsp:spPr>
        <a:xfrm>
          <a:off x="1011258" y="961"/>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94363D22-7F4B-4976-BCCB-010B06A7ECF8}">
      <dsp:nvSpPr>
        <dsp:cNvPr id="0" name=""/>
        <dsp:cNvSpPr/>
      </dsp:nvSpPr>
      <dsp:spPr>
        <a:xfrm rot="10800000">
          <a:off x="1352420" y="812473"/>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Problem Statement</a:t>
          </a:r>
          <a:endParaRPr lang="en-US" sz="2800" kern="1200" dirty="0"/>
        </a:p>
      </dsp:txBody>
      <dsp:txXfrm rot="10800000">
        <a:off x="1508401" y="812473"/>
        <a:ext cx="4594062" cy="623924"/>
      </dsp:txXfrm>
    </dsp:sp>
    <dsp:sp modelId="{EEB405D2-E5E5-44E3-AB34-BB0375952B85}">
      <dsp:nvSpPr>
        <dsp:cNvPr id="0" name=""/>
        <dsp:cNvSpPr/>
      </dsp:nvSpPr>
      <dsp:spPr>
        <a:xfrm>
          <a:off x="1040458" y="812473"/>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28AD0FE4-D92D-4DAD-B013-56E6E07FBFE1}">
      <dsp:nvSpPr>
        <dsp:cNvPr id="0" name=""/>
        <dsp:cNvSpPr/>
      </dsp:nvSpPr>
      <dsp:spPr>
        <a:xfrm rot="10800000">
          <a:off x="1352420" y="1622644"/>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Literature Survey</a:t>
          </a:r>
          <a:endParaRPr lang="en-US" sz="2800" kern="1200" dirty="0"/>
        </a:p>
      </dsp:txBody>
      <dsp:txXfrm rot="10800000">
        <a:off x="1508401" y="1622644"/>
        <a:ext cx="4594062" cy="623924"/>
      </dsp:txXfrm>
    </dsp:sp>
    <dsp:sp modelId="{41168C7F-A9D2-4785-A618-B4F55169896D}">
      <dsp:nvSpPr>
        <dsp:cNvPr id="0" name=""/>
        <dsp:cNvSpPr/>
      </dsp:nvSpPr>
      <dsp:spPr>
        <a:xfrm>
          <a:off x="1040458" y="1622644"/>
          <a:ext cx="623924" cy="623924"/>
        </a:xfrm>
        <a:prstGeom prst="ellipse">
          <a:avLst/>
        </a:prstGeom>
        <a:blipFill>
          <a:blip xmlns:r="http://schemas.openxmlformats.org/officeDocument/2006/relationships" r:embed="rId1"/>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293FF360-79A0-4DEE-8A1D-D51AA957168D}">
      <dsp:nvSpPr>
        <dsp:cNvPr id="0" name=""/>
        <dsp:cNvSpPr/>
      </dsp:nvSpPr>
      <dsp:spPr>
        <a:xfrm rot="10800000">
          <a:off x="1352420" y="2432815"/>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Times New Roman" panose="02020603050405020304" pitchFamily="18" charset="0"/>
              <a:cs typeface="Times New Roman" panose="02020603050405020304" pitchFamily="18" charset="0"/>
            </a:rPr>
            <a:t>Objectives</a:t>
          </a:r>
        </a:p>
      </dsp:txBody>
      <dsp:txXfrm rot="10800000">
        <a:off x="1508401" y="2432815"/>
        <a:ext cx="4594062" cy="623924"/>
      </dsp:txXfrm>
    </dsp:sp>
    <dsp:sp modelId="{DE8AF5CE-56B7-4BC3-A21D-2F08431456E1}">
      <dsp:nvSpPr>
        <dsp:cNvPr id="0" name=""/>
        <dsp:cNvSpPr/>
      </dsp:nvSpPr>
      <dsp:spPr>
        <a:xfrm>
          <a:off x="1040458" y="2432815"/>
          <a:ext cx="623924" cy="623924"/>
        </a:xfrm>
        <a:prstGeom prst="ellipse">
          <a:avLst/>
        </a:prstGeom>
        <a:blipFill>
          <a:blip xmlns:r="http://schemas.openxmlformats.org/officeDocument/2006/relationships" r:embed="rId1"/>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1DA1F5-B92F-412D-8D27-9D81746F6BA5}">
      <dsp:nvSpPr>
        <dsp:cNvPr id="0" name=""/>
        <dsp:cNvSpPr/>
      </dsp:nvSpPr>
      <dsp:spPr>
        <a:xfrm rot="10800000">
          <a:off x="1352420" y="2303"/>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Proposed System</a:t>
          </a:r>
          <a:endParaRPr lang="en-US" sz="2800" kern="1200" dirty="0"/>
        </a:p>
      </dsp:txBody>
      <dsp:txXfrm rot="10800000">
        <a:off x="1508401" y="2303"/>
        <a:ext cx="4594062" cy="623924"/>
      </dsp:txXfrm>
    </dsp:sp>
    <dsp:sp modelId="{497FBEB4-93D1-473C-B19F-10B947AE483A}">
      <dsp:nvSpPr>
        <dsp:cNvPr id="0" name=""/>
        <dsp:cNvSpPr/>
      </dsp:nvSpPr>
      <dsp:spPr>
        <a:xfrm>
          <a:off x="1011258" y="961"/>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94363D22-7F4B-4976-BCCB-010B06A7ECF8}">
      <dsp:nvSpPr>
        <dsp:cNvPr id="0" name=""/>
        <dsp:cNvSpPr/>
      </dsp:nvSpPr>
      <dsp:spPr>
        <a:xfrm rot="10800000">
          <a:off x="1352420" y="812473"/>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Limitations</a:t>
          </a:r>
          <a:endParaRPr lang="en-US" sz="2800" kern="1200" dirty="0"/>
        </a:p>
      </dsp:txBody>
      <dsp:txXfrm rot="10800000">
        <a:off x="1508401" y="812473"/>
        <a:ext cx="4594062" cy="623924"/>
      </dsp:txXfrm>
    </dsp:sp>
    <dsp:sp modelId="{EEB405D2-E5E5-44E3-AB34-BB0375952B85}">
      <dsp:nvSpPr>
        <dsp:cNvPr id="0" name=""/>
        <dsp:cNvSpPr/>
      </dsp:nvSpPr>
      <dsp:spPr>
        <a:xfrm>
          <a:off x="1040458" y="812473"/>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28AD0FE4-D92D-4DAD-B013-56E6E07FBFE1}">
      <dsp:nvSpPr>
        <dsp:cNvPr id="0" name=""/>
        <dsp:cNvSpPr/>
      </dsp:nvSpPr>
      <dsp:spPr>
        <a:xfrm rot="10800000">
          <a:off x="1352420" y="1622644"/>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Future work</a:t>
          </a:r>
          <a:endParaRPr lang="en-US" sz="2800" kern="1200" dirty="0"/>
        </a:p>
      </dsp:txBody>
      <dsp:txXfrm rot="10800000">
        <a:off x="1508401" y="1622644"/>
        <a:ext cx="4594062" cy="623924"/>
      </dsp:txXfrm>
    </dsp:sp>
    <dsp:sp modelId="{41168C7F-A9D2-4785-A618-B4F55169896D}">
      <dsp:nvSpPr>
        <dsp:cNvPr id="0" name=""/>
        <dsp:cNvSpPr/>
      </dsp:nvSpPr>
      <dsp:spPr>
        <a:xfrm>
          <a:off x="1040458" y="1622644"/>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293FF360-79A0-4DEE-8A1D-D51AA957168D}">
      <dsp:nvSpPr>
        <dsp:cNvPr id="0" name=""/>
        <dsp:cNvSpPr/>
      </dsp:nvSpPr>
      <dsp:spPr>
        <a:xfrm rot="10800000">
          <a:off x="1352420" y="2432815"/>
          <a:ext cx="4750043" cy="623924"/>
        </a:xfrm>
        <a:prstGeom prst="homePlate">
          <a:avLst/>
        </a:prstGeom>
        <a:solidFill>
          <a:schemeClr val="tx1">
            <a:lumMod val="85000"/>
            <a:lumOff val="1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75133"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References</a:t>
          </a:r>
          <a:endParaRPr lang="en-US" sz="2800" kern="1200" dirty="0"/>
        </a:p>
      </dsp:txBody>
      <dsp:txXfrm rot="10800000">
        <a:off x="1508401" y="2432815"/>
        <a:ext cx="4594062" cy="623924"/>
      </dsp:txXfrm>
    </dsp:sp>
    <dsp:sp modelId="{DE8AF5CE-56B7-4BC3-A21D-2F08431456E1}">
      <dsp:nvSpPr>
        <dsp:cNvPr id="0" name=""/>
        <dsp:cNvSpPr/>
      </dsp:nvSpPr>
      <dsp:spPr>
        <a:xfrm>
          <a:off x="1040458" y="2432815"/>
          <a:ext cx="623924" cy="62392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0171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9817" y="0"/>
            <a:ext cx="14570765" cy="3938735"/>
          </a:xfrm>
          <a:prstGeom prst="rect">
            <a:avLst/>
          </a:prstGeom>
        </p:spPr>
      </p:pic>
      <p:sp>
        <p:nvSpPr>
          <p:cNvPr id="3" name="Text 0"/>
          <p:cNvSpPr/>
          <p:nvPr/>
        </p:nvSpPr>
        <p:spPr>
          <a:xfrm>
            <a:off x="1018193" y="4472364"/>
            <a:ext cx="11253319" cy="3563541"/>
          </a:xfrm>
          <a:prstGeom prst="rect">
            <a:avLst/>
          </a:prstGeom>
          <a:noFill/>
          <a:ln/>
        </p:spPr>
        <p:txBody>
          <a:bodyPr wrap="square" lIns="0" tIns="0" rIns="0" bIns="0" rtlCol="0" anchor="t"/>
          <a:lstStyle/>
          <a:p>
            <a:pPr marL="0" indent="0">
              <a:lnSpc>
                <a:spcPts val="5600"/>
              </a:lnSpc>
              <a:buNone/>
            </a:pPr>
            <a:r>
              <a:rPr lang="en-US" sz="5400"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Flood Guard: A Communication Platform for Enhanced Flood Disaster Management</a:t>
            </a:r>
            <a:endParaRPr lang="en-US" sz="5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ext 1"/>
          <p:cNvSpPr/>
          <p:nvPr/>
        </p:nvSpPr>
        <p:spPr>
          <a:xfrm>
            <a:off x="758309" y="4897041"/>
            <a:ext cx="7627382" cy="1733550"/>
          </a:xfrm>
          <a:prstGeom prst="rect">
            <a:avLst/>
          </a:prstGeom>
          <a:noFill/>
          <a:ln/>
        </p:spPr>
        <p:txBody>
          <a:bodyPr wrap="square" lIns="0" tIns="0" rIns="0" bIns="0" rtlCol="0" anchor="t"/>
          <a:lstStyle/>
          <a:p>
            <a:pPr marL="0" indent="0">
              <a:lnSpc>
                <a:spcPts val="2700"/>
              </a:lnSpc>
              <a:buNone/>
            </a:pPr>
            <a:endParaRPr lang="en-US" sz="1700" dirty="0"/>
          </a:p>
        </p:txBody>
      </p:sp>
      <p:sp>
        <p:nvSpPr>
          <p:cNvPr id="5" name="Text 2"/>
          <p:cNvSpPr/>
          <p:nvPr/>
        </p:nvSpPr>
        <p:spPr>
          <a:xfrm>
            <a:off x="758309" y="6874312"/>
            <a:ext cx="7627382" cy="346710"/>
          </a:xfrm>
          <a:prstGeom prst="rect">
            <a:avLst/>
          </a:prstGeom>
          <a:noFill/>
          <a:ln/>
        </p:spPr>
        <p:txBody>
          <a:bodyPr wrap="none" lIns="0" tIns="0" rIns="0" bIns="0" rtlCol="0" anchor="t"/>
          <a:lstStyle/>
          <a:p>
            <a:pPr marL="0" indent="0">
              <a:lnSpc>
                <a:spcPts val="2700"/>
              </a:lnSpc>
              <a:buNone/>
            </a:pPr>
            <a:endParaRPr lang="en-US" sz="17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5EDE69-E465-F429-C1DB-98CB9B27EE92}"/>
              </a:ext>
            </a:extLst>
          </p:cNvPr>
          <p:cNvSpPr txBox="1"/>
          <p:nvPr/>
        </p:nvSpPr>
        <p:spPr>
          <a:xfrm>
            <a:off x="636103" y="375167"/>
            <a:ext cx="13610839" cy="6740307"/>
          </a:xfrm>
          <a:prstGeom prst="rect">
            <a:avLst/>
          </a:prstGeom>
          <a:noFill/>
        </p:spPr>
        <p:txBody>
          <a:bodyPr wrap="square">
            <a:spAutoFit/>
          </a:bodyPr>
          <a:lstStyle/>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Interactive Maps</a:t>
            </a:r>
          </a:p>
          <a:p>
            <a:pPr algn="just"/>
            <a:r>
              <a:rPr lang="en-US" sz="2400" dirty="0">
                <a:solidFill>
                  <a:schemeClr val="bg1"/>
                </a:solidFill>
                <a:latin typeface="Times New Roman" panose="02020603050405020304" pitchFamily="18" charset="0"/>
                <a:cs typeface="Times New Roman" panose="02020603050405020304" pitchFamily="18" charset="0"/>
              </a:rPr>
              <a:t>The platform includes interactive maps that offer users visual insights into flood-prone areas, evacuation routes, and nearby shelters. These maps are dynamically updated with real-time data on water levels, road blockages, and flooded zones. Users can also contribute to the map by reporting floods or hazards they encounter, which is validated by other users or authorities. </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5. Integration with Emergency Response Systems</a:t>
            </a:r>
          </a:p>
          <a:p>
            <a:pPr algn="just"/>
            <a:r>
              <a:rPr lang="en-US" sz="2400" dirty="0">
                <a:solidFill>
                  <a:schemeClr val="bg1"/>
                </a:solidFill>
                <a:latin typeface="Times New Roman" panose="02020603050405020304" pitchFamily="18" charset="0"/>
                <a:cs typeface="Times New Roman" panose="02020603050405020304" pitchFamily="18" charset="0"/>
              </a:rPr>
              <a:t>Seamless integration with local emergency response systems is essential for coordinated disaster management. The platform connects with government disaster management authorities, rescue teams, and emergency services to share critical data and automate responses. For example, SOS alerts sent by users can trigger immediate dispatch of rescue operations. This coordination ensures that emergency responders have real-time access to flood maps, user reports, and affected areas, improving the efficiency of relief efforts.</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6. Community Engagement and User Reporting</a:t>
            </a:r>
          </a:p>
          <a:p>
            <a:pPr algn="just"/>
            <a:r>
              <a:rPr lang="en-US" sz="2400" dirty="0">
                <a:solidFill>
                  <a:schemeClr val="bg1"/>
                </a:solidFill>
                <a:latin typeface="Times New Roman" panose="02020603050405020304" pitchFamily="18" charset="0"/>
                <a:cs typeface="Times New Roman" panose="02020603050405020304" pitchFamily="18" charset="0"/>
              </a:rPr>
              <a:t>The platform promotes community engagement by allowing users to report local floods, blocked roads, and hazards through the app. Verified reports are displayed on the interactive map, providing valuable information for both users and authorities. A forum feature allows users to share experiences, tips, and solutions for flood-related challenges. </a:t>
            </a:r>
          </a:p>
        </p:txBody>
      </p:sp>
    </p:spTree>
    <p:extLst>
      <p:ext uri="{BB962C8B-B14F-4D97-AF65-F5344CB8AC3E}">
        <p14:creationId xmlns:p14="http://schemas.microsoft.com/office/powerpoint/2010/main" val="4203271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846485-7C96-F21C-928C-2D16E8B01459}"/>
              </a:ext>
            </a:extLst>
          </p:cNvPr>
          <p:cNvSpPr txBox="1"/>
          <p:nvPr/>
        </p:nvSpPr>
        <p:spPr>
          <a:xfrm>
            <a:off x="225014" y="1037842"/>
            <a:ext cx="13901530" cy="4893647"/>
          </a:xfrm>
          <a:prstGeom prst="rect">
            <a:avLst/>
          </a:prstGeom>
          <a:noFill/>
        </p:spPr>
        <p:txBody>
          <a:bodyPr wrap="square">
            <a:spAutoFit/>
          </a:bodyPr>
          <a:lstStyle/>
          <a:p>
            <a:pPr algn="just"/>
            <a:r>
              <a:rPr lang="en-US" sz="2400" b="1" u="sng" dirty="0">
                <a:solidFill>
                  <a:srgbClr val="FFFF00"/>
                </a:solidFill>
                <a:latin typeface="Times New Roman" panose="02020603050405020304" pitchFamily="18" charset="0"/>
                <a:cs typeface="Times New Roman" panose="02020603050405020304" pitchFamily="18" charset="0"/>
              </a:rPr>
              <a:t>7. Data Analytics for Prediction and Planning</a:t>
            </a:r>
          </a:p>
          <a:p>
            <a:pPr algn="just"/>
            <a:r>
              <a:rPr lang="en-US" sz="2400" dirty="0">
                <a:solidFill>
                  <a:schemeClr val="bg1"/>
                </a:solidFill>
                <a:latin typeface="Times New Roman" panose="02020603050405020304" pitchFamily="18" charset="0"/>
                <a:cs typeface="Times New Roman" panose="02020603050405020304" pitchFamily="18" charset="0"/>
              </a:rPr>
              <a:t>In addition to real-time alerts, the platform leverages data analytics to predict future flood risks and aid in long-term disaster planning. Machine learning models analyze historical weather data, water levels, and rainfall patterns to forecast flood events. These insights are shared with government agencies and local authorities to enhance preparedness and mitigation strategies. The analytics module also tracks user behavior, such as response times to alerts, to improve the platform’s effectiveness.</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b="1" u="sng" dirty="0">
                <a:solidFill>
                  <a:srgbClr val="FFFF00"/>
                </a:solidFill>
                <a:latin typeface="Times New Roman" panose="02020603050405020304" pitchFamily="18" charset="0"/>
                <a:cs typeface="Times New Roman" panose="02020603050405020304" pitchFamily="18" charset="0"/>
              </a:rPr>
              <a:t>8. Security and Privacy Compliance</a:t>
            </a:r>
          </a:p>
          <a:p>
            <a:pPr algn="just"/>
            <a:r>
              <a:rPr lang="en-US" sz="2400" dirty="0">
                <a:solidFill>
                  <a:schemeClr val="bg1"/>
                </a:solidFill>
                <a:latin typeface="Times New Roman" panose="02020603050405020304" pitchFamily="18" charset="0"/>
                <a:cs typeface="Times New Roman" panose="02020603050405020304" pitchFamily="18" charset="0"/>
              </a:rPr>
              <a:t>Ensuring the security and privacy of users is a critical objective of the platform. All communication, including SOS alerts and personal information, is encrypted to prevent unauthorized access. The platform complies with data privacy regulations, such as the General Data Protection Regulation (GDPR), ensuring users data is handled responsibly. Users are also given control over their personal data, allowing them to manage who receives their emergency information, fostering trust in the platform.</a:t>
            </a:r>
          </a:p>
        </p:txBody>
      </p:sp>
    </p:spTree>
    <p:extLst>
      <p:ext uri="{BB962C8B-B14F-4D97-AF65-F5344CB8AC3E}">
        <p14:creationId xmlns:p14="http://schemas.microsoft.com/office/powerpoint/2010/main" val="1405369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833026" y="421177"/>
            <a:ext cx="6189345" cy="712708"/>
          </a:xfrm>
          <a:prstGeom prst="rect">
            <a:avLst/>
          </a:prstGeom>
          <a:noFill/>
          <a:ln/>
        </p:spPr>
        <p:txBody>
          <a:bodyPr wrap="none" lIns="0" tIns="0" rIns="0" bIns="0" rtlCol="0" anchor="t"/>
          <a:lstStyle/>
          <a:p>
            <a:pPr marL="0" indent="0" algn="ctr">
              <a:lnSpc>
                <a:spcPts val="5600"/>
              </a:lnSpc>
              <a:buNone/>
            </a:pPr>
            <a:r>
              <a:rPr lang="en-US" sz="4000" b="1" u="sng"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Proposed System </a:t>
            </a:r>
            <a:endParaRPr lang="en-US" sz="4000"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 1"/>
          <p:cNvSpPr/>
          <p:nvPr/>
        </p:nvSpPr>
        <p:spPr>
          <a:xfrm>
            <a:off x="486697" y="1709058"/>
            <a:ext cx="13584176" cy="3467100"/>
          </a:xfrm>
          <a:prstGeom prst="rect">
            <a:avLst/>
          </a:prstGeom>
          <a:noFill/>
          <a:ln/>
        </p:spPr>
        <p:txBody>
          <a:bodyPr wrap="square" lIns="0" tIns="0" rIns="0" bIns="0" rtlCol="0" anchor="t"/>
          <a:lstStyle/>
          <a:p>
            <a:pPr marL="0" indent="0" algn="just">
              <a:lnSpc>
                <a:spcPts val="3400"/>
              </a:lnSpc>
              <a:buNone/>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The Flood Guard Communication Platform is a comprehensive solution for managing flood emergencies, focusing on delivering real-time alerts and facilitating effective communication. It employs multi-channel notifications—such as SMS, email, and push alerts—to ensure users receive timely flood alerts and weather updates. The platform features interactive maps that display affected areas and allow users to report  blocked routes, enhancing situational awareness. Additionally, an SOS feature enables users in distress to send real-time alerts with their GPS location to emergency responders and trusted contacts, ensuring prompt assistance during critical situations.</a:t>
            </a:r>
          </a:p>
          <a:p>
            <a:pPr marL="0" indent="0" algn="just">
              <a:lnSpc>
                <a:spcPts val="3400"/>
              </a:lnSpc>
              <a:buNone/>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For preparedness and response, the platform integrates with emergency response systems, facilitating seamless communication between authorities, rescue teams, and those affected. A key advantage of the system is its offline functionality, which allows access to cached maps and the ability to send SOS alerts via SMS. Moreover, the platform promotes community engagement through a forum for sharing flood-related information. By combining real-time alerts, emergency communication, and community participation, the Flood Guard Communication Platform enhances safety and preparedness in flood-prone areas.</a:t>
            </a:r>
          </a:p>
        </p:txBody>
      </p:sp>
      <p:sp>
        <p:nvSpPr>
          <p:cNvPr id="4" name="Text 2"/>
          <p:cNvSpPr/>
          <p:nvPr/>
        </p:nvSpPr>
        <p:spPr>
          <a:xfrm>
            <a:off x="758309" y="6326505"/>
            <a:ext cx="13113782" cy="433388"/>
          </a:xfrm>
          <a:prstGeom prst="rect">
            <a:avLst/>
          </a:prstGeom>
          <a:noFill/>
          <a:ln/>
        </p:spPr>
        <p:txBody>
          <a:bodyPr wrap="none" lIns="0" tIns="0" rIns="0" bIns="0" rtlCol="0" anchor="t"/>
          <a:lstStyle/>
          <a:p>
            <a:pPr marL="0" indent="0">
              <a:lnSpc>
                <a:spcPts val="3400"/>
              </a:lnSpc>
              <a:buNone/>
            </a:pPr>
            <a:endParaRPr lang="en-US" sz="21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23F73E-952E-4866-BA57-D70B828D338F}"/>
              </a:ext>
            </a:extLst>
          </p:cNvPr>
          <p:cNvPicPr>
            <a:picLocks noChangeAspect="1"/>
          </p:cNvPicPr>
          <p:nvPr/>
        </p:nvPicPr>
        <p:blipFill>
          <a:blip r:embed="rId2"/>
          <a:stretch>
            <a:fillRect/>
          </a:stretch>
        </p:blipFill>
        <p:spPr>
          <a:xfrm>
            <a:off x="781877" y="152778"/>
            <a:ext cx="12881113" cy="7175745"/>
          </a:xfrm>
          <a:prstGeom prst="rect">
            <a:avLst/>
          </a:prstGeom>
        </p:spPr>
      </p:pic>
    </p:spTree>
    <p:extLst>
      <p:ext uri="{BB962C8B-B14F-4D97-AF65-F5344CB8AC3E}">
        <p14:creationId xmlns:p14="http://schemas.microsoft.com/office/powerpoint/2010/main" val="3821868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6FF6EF-8DB6-4BC6-46B4-1B47AD314440}"/>
              </a:ext>
            </a:extLst>
          </p:cNvPr>
          <p:cNvSpPr txBox="1"/>
          <p:nvPr/>
        </p:nvSpPr>
        <p:spPr>
          <a:xfrm>
            <a:off x="569844" y="126759"/>
            <a:ext cx="7315200" cy="707886"/>
          </a:xfrm>
          <a:prstGeom prst="rect">
            <a:avLst/>
          </a:prstGeom>
          <a:noFill/>
        </p:spPr>
        <p:txBody>
          <a:bodyPr wrap="square">
            <a:spAutoFit/>
          </a:bodyPr>
          <a:lstStyle/>
          <a:p>
            <a:r>
              <a:rPr lang="en-US" sz="4000" b="1" u="sng"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Flowchart</a:t>
            </a:r>
            <a:endParaRPr lang="en-US" sz="4000" u="sng" dirty="0"/>
          </a:p>
        </p:txBody>
      </p:sp>
      <p:sp>
        <p:nvSpPr>
          <p:cNvPr id="2" name="Oval 1">
            <a:extLst>
              <a:ext uri="{FF2B5EF4-FFF2-40B4-BE49-F238E27FC236}">
                <a16:creationId xmlns:a16="http://schemas.microsoft.com/office/drawing/2014/main" id="{481DEB42-50E0-E5EA-C6ED-D2DE9369B91A}"/>
              </a:ext>
            </a:extLst>
          </p:cNvPr>
          <p:cNvSpPr/>
          <p:nvPr/>
        </p:nvSpPr>
        <p:spPr>
          <a:xfrm>
            <a:off x="5986020" y="480702"/>
            <a:ext cx="2658359" cy="570663"/>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Times New Roman" panose="02020603050405020304" pitchFamily="18" charset="0"/>
                <a:cs typeface="Times New Roman" panose="02020603050405020304" pitchFamily="18" charset="0"/>
              </a:rPr>
              <a:t>Start</a:t>
            </a:r>
            <a:r>
              <a:rPr lang="en-US" dirty="0"/>
              <a:t> </a:t>
            </a:r>
            <a:endParaRPr lang="en-IN" dirty="0"/>
          </a:p>
        </p:txBody>
      </p:sp>
      <p:sp>
        <p:nvSpPr>
          <p:cNvPr id="8" name="Rectangle 7">
            <a:extLst>
              <a:ext uri="{FF2B5EF4-FFF2-40B4-BE49-F238E27FC236}">
                <a16:creationId xmlns:a16="http://schemas.microsoft.com/office/drawing/2014/main" id="{7B8E59A0-EE4B-A81D-F6B9-F3826EDE1098}"/>
              </a:ext>
            </a:extLst>
          </p:cNvPr>
          <p:cNvSpPr/>
          <p:nvPr/>
        </p:nvSpPr>
        <p:spPr>
          <a:xfrm>
            <a:off x="5788058" y="1332760"/>
            <a:ext cx="3054284" cy="43363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Weather Data</a:t>
            </a:r>
            <a:endParaRPr lang="en-IN" dirty="0">
              <a:solidFill>
                <a:schemeClr val="tx1"/>
              </a:solidFill>
            </a:endParaRPr>
          </a:p>
        </p:txBody>
      </p:sp>
      <p:sp>
        <p:nvSpPr>
          <p:cNvPr id="9" name="Rectangle 8">
            <a:extLst>
              <a:ext uri="{FF2B5EF4-FFF2-40B4-BE49-F238E27FC236}">
                <a16:creationId xmlns:a16="http://schemas.microsoft.com/office/drawing/2014/main" id="{B635EA4B-9869-A60F-340E-01DC64C96D3D}"/>
              </a:ext>
            </a:extLst>
          </p:cNvPr>
          <p:cNvSpPr/>
          <p:nvPr/>
        </p:nvSpPr>
        <p:spPr>
          <a:xfrm>
            <a:off x="5328501" y="2136675"/>
            <a:ext cx="3973398" cy="43363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Flood Guard analyze weather data</a:t>
            </a:r>
            <a:endParaRPr lang="en-IN" dirty="0">
              <a:solidFill>
                <a:schemeClr val="tx1"/>
              </a:solidFill>
            </a:endParaRPr>
          </a:p>
        </p:txBody>
      </p:sp>
      <p:sp>
        <p:nvSpPr>
          <p:cNvPr id="10" name="Rectangle 9">
            <a:extLst>
              <a:ext uri="{FF2B5EF4-FFF2-40B4-BE49-F238E27FC236}">
                <a16:creationId xmlns:a16="http://schemas.microsoft.com/office/drawing/2014/main" id="{08103B19-9906-BBDD-6A1F-2C96ECAF0484}"/>
              </a:ext>
            </a:extLst>
          </p:cNvPr>
          <p:cNvSpPr/>
          <p:nvPr/>
        </p:nvSpPr>
        <p:spPr>
          <a:xfrm>
            <a:off x="1429732" y="7266493"/>
            <a:ext cx="3054284" cy="54134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Send user location to volunteers or authorities</a:t>
            </a:r>
            <a:endParaRPr lang="en-IN" dirty="0">
              <a:solidFill>
                <a:schemeClr val="tx1"/>
              </a:solidFill>
            </a:endParaRPr>
          </a:p>
        </p:txBody>
      </p:sp>
      <p:sp>
        <p:nvSpPr>
          <p:cNvPr id="12" name="Rectangle 11">
            <a:extLst>
              <a:ext uri="{FF2B5EF4-FFF2-40B4-BE49-F238E27FC236}">
                <a16:creationId xmlns:a16="http://schemas.microsoft.com/office/drawing/2014/main" id="{44B88C39-65B5-F9B7-FA4F-91AC4694E0FB}"/>
              </a:ext>
            </a:extLst>
          </p:cNvPr>
          <p:cNvSpPr/>
          <p:nvPr/>
        </p:nvSpPr>
        <p:spPr>
          <a:xfrm>
            <a:off x="1429732" y="6183801"/>
            <a:ext cx="3054284" cy="54134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Receive SOS with live location of user</a:t>
            </a:r>
            <a:endParaRPr lang="en-IN" dirty="0">
              <a:solidFill>
                <a:schemeClr val="tx1"/>
              </a:solidFill>
            </a:endParaRPr>
          </a:p>
        </p:txBody>
      </p:sp>
      <p:sp>
        <p:nvSpPr>
          <p:cNvPr id="13" name="Rectangle 12">
            <a:extLst>
              <a:ext uri="{FF2B5EF4-FFF2-40B4-BE49-F238E27FC236}">
                <a16:creationId xmlns:a16="http://schemas.microsoft.com/office/drawing/2014/main" id="{6962A009-64AF-453F-F715-3C45C08F2360}"/>
              </a:ext>
            </a:extLst>
          </p:cNvPr>
          <p:cNvSpPr/>
          <p:nvPr/>
        </p:nvSpPr>
        <p:spPr>
          <a:xfrm>
            <a:off x="1429732" y="4002374"/>
            <a:ext cx="3054284" cy="54134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Send SMS alert to user</a:t>
            </a:r>
            <a:endParaRPr lang="en-IN" dirty="0">
              <a:solidFill>
                <a:schemeClr val="tx1"/>
              </a:solidFill>
            </a:endParaRPr>
          </a:p>
        </p:txBody>
      </p:sp>
      <p:sp>
        <p:nvSpPr>
          <p:cNvPr id="14" name="Diamond 13">
            <a:extLst>
              <a:ext uri="{FF2B5EF4-FFF2-40B4-BE49-F238E27FC236}">
                <a16:creationId xmlns:a16="http://schemas.microsoft.com/office/drawing/2014/main" id="{A228FDAB-E47E-D249-18EA-75906B9A04E7}"/>
              </a:ext>
            </a:extLst>
          </p:cNvPr>
          <p:cNvSpPr/>
          <p:nvPr/>
        </p:nvSpPr>
        <p:spPr>
          <a:xfrm>
            <a:off x="5788057" y="2945876"/>
            <a:ext cx="3054281" cy="1362174"/>
          </a:xfrm>
          <a:prstGeom prst="diamond">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Flood   condition detected </a:t>
            </a:r>
            <a:r>
              <a:rPr lang="en-US" sz="1800" b="1" spc="-50" dirty="0">
                <a:solidFill>
                  <a:schemeClr val="tx1"/>
                </a:solidFill>
                <a:effectLst/>
                <a:latin typeface="Times New Roman" panose="02020603050405020304" pitchFamily="18" charset="0"/>
                <a:ea typeface="Times New Roman" panose="02020603050405020304" pitchFamily="18" charset="0"/>
              </a:rPr>
              <a:t>?</a:t>
            </a:r>
            <a:endParaRPr lang="en-IN" dirty="0">
              <a:solidFill>
                <a:schemeClr val="tx1"/>
              </a:solidFill>
            </a:endParaRPr>
          </a:p>
        </p:txBody>
      </p:sp>
      <p:sp>
        <p:nvSpPr>
          <p:cNvPr id="15" name="Diamond 14">
            <a:extLst>
              <a:ext uri="{FF2B5EF4-FFF2-40B4-BE49-F238E27FC236}">
                <a16:creationId xmlns:a16="http://schemas.microsoft.com/office/drawing/2014/main" id="{8B3E1A6A-EE73-68A3-217F-E7C2FF6FE048}"/>
              </a:ext>
            </a:extLst>
          </p:cNvPr>
          <p:cNvSpPr/>
          <p:nvPr/>
        </p:nvSpPr>
        <p:spPr>
          <a:xfrm>
            <a:off x="1806804" y="4865801"/>
            <a:ext cx="2300140" cy="923827"/>
          </a:xfrm>
          <a:prstGeom prst="diamond">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 stuck in flood </a:t>
            </a:r>
            <a:r>
              <a:rPr lang="en-US" sz="1800" b="1" spc="-50" dirty="0">
                <a:solidFill>
                  <a:schemeClr val="tx1"/>
                </a:solidFill>
                <a:effectLst/>
                <a:latin typeface="Times New Roman" panose="02020603050405020304" pitchFamily="18" charset="0"/>
                <a:ea typeface="Times New Roman" panose="02020603050405020304" pitchFamily="18" charset="0"/>
              </a:rPr>
              <a:t>?</a:t>
            </a:r>
            <a:endParaRPr lang="en-IN" dirty="0">
              <a:solidFill>
                <a:schemeClr val="tx1"/>
              </a:solidFill>
            </a:endParaRPr>
          </a:p>
        </p:txBody>
      </p:sp>
      <p:cxnSp>
        <p:nvCxnSpPr>
          <p:cNvPr id="17" name="Straight Connector 16">
            <a:extLst>
              <a:ext uri="{FF2B5EF4-FFF2-40B4-BE49-F238E27FC236}">
                <a16:creationId xmlns:a16="http://schemas.microsoft.com/office/drawing/2014/main" id="{46F78C6A-C261-D5EC-4DB6-B561E6E283F1}"/>
              </a:ext>
            </a:extLst>
          </p:cNvPr>
          <p:cNvCxnSpPr>
            <a:cxnSpLocks/>
            <a:stCxn id="14" idx="1"/>
          </p:cNvCxnSpPr>
          <p:nvPr/>
        </p:nvCxnSpPr>
        <p:spPr>
          <a:xfrm flipH="1" flipV="1">
            <a:off x="2705494" y="3577471"/>
            <a:ext cx="3082563" cy="494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D18A71C-0831-6FE9-020C-F91BBD4D8BA8}"/>
              </a:ext>
            </a:extLst>
          </p:cNvPr>
          <p:cNvCxnSpPr/>
          <p:nvPr/>
        </p:nvCxnSpPr>
        <p:spPr>
          <a:xfrm>
            <a:off x="2705494" y="3577472"/>
            <a:ext cx="0" cy="42490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C4B1AA0-EB22-F87D-CF54-A66F60554771}"/>
              </a:ext>
            </a:extLst>
          </p:cNvPr>
          <p:cNvCxnSpPr>
            <a:cxnSpLocks/>
            <a:stCxn id="13" idx="2"/>
            <a:endCxn id="15" idx="0"/>
          </p:cNvCxnSpPr>
          <p:nvPr/>
        </p:nvCxnSpPr>
        <p:spPr>
          <a:xfrm>
            <a:off x="2956874" y="4543720"/>
            <a:ext cx="0" cy="32208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EE71AD3-7932-2EA9-60A4-F9A8F495E927}"/>
              </a:ext>
            </a:extLst>
          </p:cNvPr>
          <p:cNvCxnSpPr>
            <a:stCxn id="12" idx="2"/>
            <a:endCxn id="10" idx="0"/>
          </p:cNvCxnSpPr>
          <p:nvPr/>
        </p:nvCxnSpPr>
        <p:spPr>
          <a:xfrm>
            <a:off x="2956874" y="6725147"/>
            <a:ext cx="0" cy="54134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FBF0507-A9DF-82D1-C9FE-28CF977206DB}"/>
              </a:ext>
            </a:extLst>
          </p:cNvPr>
          <p:cNvCxnSpPr>
            <a:stCxn id="2" idx="4"/>
            <a:endCxn id="8" idx="0"/>
          </p:cNvCxnSpPr>
          <p:nvPr/>
        </p:nvCxnSpPr>
        <p:spPr>
          <a:xfrm>
            <a:off x="7315200" y="1051365"/>
            <a:ext cx="0" cy="28139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FE67F87-91EB-EAF7-C2D3-D8412F8D098C}"/>
              </a:ext>
            </a:extLst>
          </p:cNvPr>
          <p:cNvCxnSpPr>
            <a:stCxn id="8" idx="2"/>
            <a:endCxn id="9" idx="0"/>
          </p:cNvCxnSpPr>
          <p:nvPr/>
        </p:nvCxnSpPr>
        <p:spPr>
          <a:xfrm>
            <a:off x="7315200" y="1766393"/>
            <a:ext cx="0" cy="37028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FD2213B8-5B9A-FCBB-1822-16BF25BC4559}"/>
              </a:ext>
            </a:extLst>
          </p:cNvPr>
          <p:cNvCxnSpPr>
            <a:cxnSpLocks/>
            <a:stCxn id="9" idx="2"/>
            <a:endCxn id="14" idx="0"/>
          </p:cNvCxnSpPr>
          <p:nvPr/>
        </p:nvCxnSpPr>
        <p:spPr>
          <a:xfrm flipH="1">
            <a:off x="7315198" y="2570308"/>
            <a:ext cx="2" cy="37556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C800828-1B01-AB23-EB75-0BADA261D308}"/>
              </a:ext>
            </a:extLst>
          </p:cNvPr>
          <p:cNvCxnSpPr>
            <a:cxnSpLocks/>
          </p:cNvCxnSpPr>
          <p:nvPr/>
        </p:nvCxnSpPr>
        <p:spPr>
          <a:xfrm>
            <a:off x="4004820" y="5327716"/>
            <a:ext cx="359475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1AD9C6E-BC27-7A5B-BE86-3E52748DC0A4}"/>
              </a:ext>
            </a:extLst>
          </p:cNvPr>
          <p:cNvCxnSpPr>
            <a:cxnSpLocks/>
          </p:cNvCxnSpPr>
          <p:nvPr/>
        </p:nvCxnSpPr>
        <p:spPr>
          <a:xfrm flipH="1" flipV="1">
            <a:off x="547848" y="5327715"/>
            <a:ext cx="1307183"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41D8F17-49EC-3563-0294-E9BCE1C68C86}"/>
              </a:ext>
            </a:extLst>
          </p:cNvPr>
          <p:cNvCxnSpPr/>
          <p:nvPr/>
        </p:nvCxnSpPr>
        <p:spPr>
          <a:xfrm>
            <a:off x="547848" y="5327714"/>
            <a:ext cx="0" cy="11267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752BF16A-E659-ADCD-10C7-CFDBBD84AEE4}"/>
              </a:ext>
            </a:extLst>
          </p:cNvPr>
          <p:cNvCxnSpPr>
            <a:cxnSpLocks/>
          </p:cNvCxnSpPr>
          <p:nvPr/>
        </p:nvCxnSpPr>
        <p:spPr>
          <a:xfrm>
            <a:off x="547848" y="6454474"/>
            <a:ext cx="881884" cy="654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67218109-A027-5EC9-D85C-43031ABF750A}"/>
              </a:ext>
            </a:extLst>
          </p:cNvPr>
          <p:cNvSpPr/>
          <p:nvPr/>
        </p:nvSpPr>
        <p:spPr>
          <a:xfrm>
            <a:off x="6270394" y="7251834"/>
            <a:ext cx="2658359" cy="570663"/>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Times New Roman" panose="02020603050405020304" pitchFamily="18" charset="0"/>
                <a:cs typeface="Times New Roman" panose="02020603050405020304" pitchFamily="18" charset="0"/>
              </a:rPr>
              <a:t>End</a:t>
            </a:r>
            <a:r>
              <a:rPr lang="en-US" dirty="0"/>
              <a:t> </a:t>
            </a:r>
            <a:endParaRPr lang="en-IN" dirty="0"/>
          </a:p>
        </p:txBody>
      </p:sp>
      <p:cxnSp>
        <p:nvCxnSpPr>
          <p:cNvPr id="59" name="Straight Arrow Connector 58">
            <a:extLst>
              <a:ext uri="{FF2B5EF4-FFF2-40B4-BE49-F238E27FC236}">
                <a16:creationId xmlns:a16="http://schemas.microsoft.com/office/drawing/2014/main" id="{CF391CC3-D0E1-2D62-0EC9-6B5981888D5D}"/>
              </a:ext>
            </a:extLst>
          </p:cNvPr>
          <p:cNvCxnSpPr>
            <a:stCxn id="10" idx="3"/>
            <a:endCxn id="57" idx="2"/>
          </p:cNvCxnSpPr>
          <p:nvPr/>
        </p:nvCxnSpPr>
        <p:spPr>
          <a:xfrm>
            <a:off x="4484016" y="7537166"/>
            <a:ext cx="1786378"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F8AF2DB-A543-A881-C19E-581A0DA1E997}"/>
              </a:ext>
            </a:extLst>
          </p:cNvPr>
          <p:cNvCxnSpPr>
            <a:cxnSpLocks/>
            <a:endCxn id="57" idx="0"/>
          </p:cNvCxnSpPr>
          <p:nvPr/>
        </p:nvCxnSpPr>
        <p:spPr>
          <a:xfrm>
            <a:off x="7599574" y="5327716"/>
            <a:ext cx="0" cy="192411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45E07D1-698E-774E-12DC-61CA62D46961}"/>
              </a:ext>
            </a:extLst>
          </p:cNvPr>
          <p:cNvCxnSpPr>
            <a:cxnSpLocks/>
            <a:stCxn id="14" idx="3"/>
          </p:cNvCxnSpPr>
          <p:nvPr/>
        </p:nvCxnSpPr>
        <p:spPr>
          <a:xfrm>
            <a:off x="8842338" y="3626963"/>
            <a:ext cx="19513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B334090-9F16-8BE7-452F-90701CF77B03}"/>
              </a:ext>
            </a:extLst>
          </p:cNvPr>
          <p:cNvCxnSpPr>
            <a:cxnSpLocks/>
          </p:cNvCxnSpPr>
          <p:nvPr/>
        </p:nvCxnSpPr>
        <p:spPr>
          <a:xfrm>
            <a:off x="10793691" y="3626963"/>
            <a:ext cx="0" cy="39342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0F19B719-7E38-7E01-A928-D0F477AAC15E}"/>
              </a:ext>
            </a:extLst>
          </p:cNvPr>
          <p:cNvCxnSpPr>
            <a:cxnSpLocks/>
            <a:endCxn id="57" idx="6"/>
          </p:cNvCxnSpPr>
          <p:nvPr/>
        </p:nvCxnSpPr>
        <p:spPr>
          <a:xfrm flipH="1">
            <a:off x="8928753" y="7537166"/>
            <a:ext cx="1864938"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8437ACCC-3245-E800-7273-D91BCB882C35}"/>
              </a:ext>
            </a:extLst>
          </p:cNvPr>
          <p:cNvSpPr/>
          <p:nvPr/>
        </p:nvSpPr>
        <p:spPr>
          <a:xfrm>
            <a:off x="301658" y="5098419"/>
            <a:ext cx="1932494" cy="22929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Yes</a:t>
            </a:r>
            <a:endParaRPr lang="en-IN" dirty="0"/>
          </a:p>
        </p:txBody>
      </p:sp>
      <p:sp>
        <p:nvSpPr>
          <p:cNvPr id="80" name="Rectangle 79">
            <a:extLst>
              <a:ext uri="{FF2B5EF4-FFF2-40B4-BE49-F238E27FC236}">
                <a16:creationId xmlns:a16="http://schemas.microsoft.com/office/drawing/2014/main" id="{744CF90D-1391-39D6-3C9E-34349E60E76F}"/>
              </a:ext>
            </a:extLst>
          </p:cNvPr>
          <p:cNvSpPr/>
          <p:nvPr/>
        </p:nvSpPr>
        <p:spPr>
          <a:xfrm>
            <a:off x="8644379" y="3348174"/>
            <a:ext cx="1932494" cy="22929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No</a:t>
            </a:r>
            <a:endParaRPr lang="en-IN" dirty="0"/>
          </a:p>
        </p:txBody>
      </p:sp>
      <p:sp>
        <p:nvSpPr>
          <p:cNvPr id="81" name="Rectangle 80">
            <a:extLst>
              <a:ext uri="{FF2B5EF4-FFF2-40B4-BE49-F238E27FC236}">
                <a16:creationId xmlns:a16="http://schemas.microsoft.com/office/drawing/2014/main" id="{CF328883-7D4D-9E42-17FF-DB8C94E3AD4D}"/>
              </a:ext>
            </a:extLst>
          </p:cNvPr>
          <p:cNvSpPr/>
          <p:nvPr/>
        </p:nvSpPr>
        <p:spPr>
          <a:xfrm>
            <a:off x="3206685" y="3320157"/>
            <a:ext cx="1932494" cy="22929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Yes</a:t>
            </a:r>
            <a:endParaRPr lang="en-IN" dirty="0"/>
          </a:p>
        </p:txBody>
      </p:sp>
      <p:sp>
        <p:nvSpPr>
          <p:cNvPr id="82" name="Rectangle 81">
            <a:extLst>
              <a:ext uri="{FF2B5EF4-FFF2-40B4-BE49-F238E27FC236}">
                <a16:creationId xmlns:a16="http://schemas.microsoft.com/office/drawing/2014/main" id="{71AAB9D4-BB58-0D2E-3BFD-DFED5A8DA78F}"/>
              </a:ext>
            </a:extLst>
          </p:cNvPr>
          <p:cNvSpPr/>
          <p:nvPr/>
        </p:nvSpPr>
        <p:spPr>
          <a:xfrm>
            <a:off x="5667079" y="4983770"/>
            <a:ext cx="1932494" cy="22929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No</a:t>
            </a:r>
            <a:endParaRPr lang="en-IN" dirty="0"/>
          </a:p>
        </p:txBody>
      </p:sp>
    </p:spTree>
    <p:extLst>
      <p:ext uri="{BB962C8B-B14F-4D97-AF65-F5344CB8AC3E}">
        <p14:creationId xmlns:p14="http://schemas.microsoft.com/office/powerpoint/2010/main" val="1979884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3609082" y="426839"/>
            <a:ext cx="5701546" cy="712708"/>
          </a:xfrm>
          <a:prstGeom prst="rect">
            <a:avLst/>
          </a:prstGeom>
          <a:noFill/>
          <a:ln/>
        </p:spPr>
        <p:txBody>
          <a:bodyPr wrap="none" lIns="0" tIns="0" rIns="0" bIns="0" rtlCol="0" anchor="t"/>
          <a:lstStyle/>
          <a:p>
            <a:pPr marL="0" indent="0" algn="ctr">
              <a:lnSpc>
                <a:spcPts val="5600"/>
              </a:lnSpc>
              <a:buNone/>
            </a:pPr>
            <a:r>
              <a:rPr lang="en-US" sz="4000" b="1" u="sng" dirty="0">
                <a:solidFill>
                  <a:srgbClr val="FAEBEB"/>
                </a:solidFill>
                <a:latin typeface="Times New Roman" panose="02020603050405020304" pitchFamily="18" charset="0"/>
                <a:ea typeface="Dela Gothic One" pitchFamily="34" charset="-122"/>
                <a:cs typeface="Times New Roman" panose="02020603050405020304" pitchFamily="18" charset="0"/>
              </a:rPr>
              <a:t>Limitations </a:t>
            </a:r>
            <a:endParaRPr lang="en-US" sz="4000" b="1" u="sng" dirty="0">
              <a:latin typeface="Times New Roman" panose="02020603050405020304" pitchFamily="18" charset="0"/>
              <a:cs typeface="Times New Roman" panose="02020603050405020304" pitchFamily="18" charset="0"/>
            </a:endParaRPr>
          </a:p>
        </p:txBody>
      </p:sp>
      <p:sp>
        <p:nvSpPr>
          <p:cNvPr id="3" name="Text 1"/>
          <p:cNvSpPr/>
          <p:nvPr/>
        </p:nvSpPr>
        <p:spPr>
          <a:xfrm>
            <a:off x="501445" y="1383268"/>
            <a:ext cx="13370646" cy="866775"/>
          </a:xfrm>
          <a:prstGeom prst="rect">
            <a:avLst/>
          </a:prstGeom>
          <a:noFill/>
          <a:ln/>
        </p:spPr>
        <p:txBody>
          <a:bodyPr wrap="square" lIns="0" tIns="0" rIns="0" bIns="0" rtlCol="0" anchor="t"/>
          <a:lstStyle/>
          <a:p>
            <a:pPr marL="0" indent="0" algn="just">
              <a:lnSpc>
                <a:spcPts val="3400"/>
              </a:lnSpc>
              <a:buNone/>
            </a:pPr>
            <a:r>
              <a:rPr lang="en-US" sz="2400" dirty="0">
                <a:solidFill>
                  <a:srgbClr val="FFFF00"/>
                </a:solidFill>
                <a:latin typeface="Times New Roman" panose="02020603050405020304" pitchFamily="18" charset="0"/>
                <a:ea typeface="DM Sans" pitchFamily="34" charset="-122"/>
                <a:cs typeface="Times New Roman" panose="02020603050405020304" pitchFamily="18" charset="0"/>
              </a:rPr>
              <a:t>Dependency on User Participation</a:t>
            </a:r>
          </a:p>
          <a:p>
            <a:pPr marL="0" indent="0" algn="just">
              <a:lnSpc>
                <a:spcPts val="3400"/>
              </a:lnSpc>
              <a:buNone/>
            </a:pPr>
            <a:r>
              <a:rPr lang="en-US" sz="2400" dirty="0">
                <a:solidFill>
                  <a:schemeClr val="bg1"/>
                </a:solidFill>
                <a:latin typeface="Times New Roman" panose="02020603050405020304" pitchFamily="18" charset="0"/>
                <a:ea typeface="DM Sans" pitchFamily="34" charset="-122"/>
                <a:cs typeface="Times New Roman" panose="02020603050405020304" pitchFamily="18" charset="0"/>
              </a:rPr>
              <a:t>The platform’s effectiveness in hazard reporting relies heavily on user engagement, which may be inconsistent in some areas.</a:t>
            </a:r>
            <a:endParaRPr lang="en-US" sz="2400" dirty="0">
              <a:solidFill>
                <a:srgbClr val="FFFF00"/>
              </a:solidFill>
              <a:latin typeface="Times New Roman" panose="02020603050405020304" pitchFamily="18" charset="0"/>
              <a:ea typeface="DM Sans" pitchFamily="34" charset="-122"/>
              <a:cs typeface="Times New Roman" panose="02020603050405020304" pitchFamily="18" charset="0"/>
            </a:endParaRPr>
          </a:p>
          <a:p>
            <a:pPr algn="just">
              <a:lnSpc>
                <a:spcPts val="3400"/>
              </a:lnSpc>
            </a:pPr>
            <a:r>
              <a:rPr lang="en-US" sz="2400" dirty="0">
                <a:solidFill>
                  <a:srgbClr val="FFFF00"/>
                </a:solidFill>
                <a:latin typeface="Times New Roman" panose="02020603050405020304" pitchFamily="18" charset="0"/>
                <a:ea typeface="DM Sans" pitchFamily="34" charset="-122"/>
                <a:cs typeface="Times New Roman" panose="02020603050405020304" pitchFamily="18" charset="0"/>
              </a:rPr>
              <a:t>Scalability Issues</a:t>
            </a:r>
          </a:p>
          <a:p>
            <a:pPr algn="just">
              <a:lnSpc>
                <a:spcPts val="3400"/>
              </a:lnSpc>
            </a:pPr>
            <a:r>
              <a:rPr lang="en-US" sz="2400" dirty="0">
                <a:solidFill>
                  <a:schemeClr val="bg1"/>
                </a:solidFill>
                <a:latin typeface="Times New Roman" panose="02020603050405020304" pitchFamily="18" charset="0"/>
                <a:ea typeface="DM Sans" pitchFamily="34" charset="-122"/>
                <a:cs typeface="Times New Roman" panose="02020603050405020304" pitchFamily="18" charset="0"/>
              </a:rPr>
              <a:t>Scaling the platform to serve larger populations or multiple regions may require infrastructure upgrades and further optimization.</a:t>
            </a:r>
          </a:p>
          <a:p>
            <a:pPr algn="just">
              <a:lnSpc>
                <a:spcPts val="3400"/>
              </a:lnSpc>
            </a:pPr>
            <a:r>
              <a:rPr lang="en-US" sz="2400" dirty="0">
                <a:solidFill>
                  <a:srgbClr val="FFFF00"/>
                </a:solidFill>
                <a:latin typeface="Times New Roman" panose="02020603050405020304" pitchFamily="18" charset="0"/>
                <a:ea typeface="DM Sans" pitchFamily="34" charset="-122"/>
                <a:cs typeface="Times New Roman" panose="02020603050405020304" pitchFamily="18" charset="0"/>
              </a:rPr>
              <a:t>Dependence on External Collaboration</a:t>
            </a:r>
            <a:endParaRPr lang="en-US" sz="2400" dirty="0">
              <a:solidFill>
                <a:schemeClr val="bg1"/>
              </a:solidFill>
              <a:latin typeface="Times New Roman" panose="02020603050405020304" pitchFamily="18" charset="0"/>
              <a:ea typeface="DM Sans" pitchFamily="34" charset="-122"/>
              <a:cs typeface="Times New Roman" panose="02020603050405020304" pitchFamily="18" charset="0"/>
            </a:endParaRPr>
          </a:p>
          <a:p>
            <a:pPr algn="just">
              <a:lnSpc>
                <a:spcPts val="3400"/>
              </a:lnSpc>
            </a:pPr>
            <a:r>
              <a:rPr lang="en-US" sz="2400" dirty="0">
                <a:solidFill>
                  <a:schemeClr val="bg1"/>
                </a:solidFill>
                <a:latin typeface="Times New Roman" panose="02020603050405020304" pitchFamily="18" charset="0"/>
                <a:ea typeface="DM Sans" pitchFamily="34" charset="-122"/>
                <a:cs typeface="Times New Roman" panose="02020603050405020304" pitchFamily="18" charset="0"/>
              </a:rPr>
              <a:t>Successful integration with emergency response services and government agencies may face delays or challenges due to policy or technical barriers.</a:t>
            </a:r>
          </a:p>
          <a:p>
            <a:pPr algn="just">
              <a:lnSpc>
                <a:spcPts val="3400"/>
              </a:lnSpc>
            </a:pPr>
            <a:r>
              <a:rPr lang="en-US" sz="2400" dirty="0">
                <a:solidFill>
                  <a:srgbClr val="FFFF00"/>
                </a:solidFill>
                <a:latin typeface="Times New Roman" panose="02020603050405020304" pitchFamily="18" charset="0"/>
                <a:ea typeface="DM Sans" pitchFamily="34" charset="-122"/>
                <a:cs typeface="Times New Roman" panose="02020603050405020304" pitchFamily="18" charset="0"/>
              </a:rPr>
              <a:t>Data privacy concerns: </a:t>
            </a:r>
          </a:p>
          <a:p>
            <a:pPr algn="just">
              <a:lnSpc>
                <a:spcPts val="3400"/>
              </a:lnSpc>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Collecting user location and personal data for real-time tracking and alerts could raise privacy concerns.</a:t>
            </a:r>
            <a:endParaRPr lang="en-US" sz="2400" dirty="0">
              <a:solidFill>
                <a:srgbClr val="FFFF00"/>
              </a:solidFill>
              <a:latin typeface="Times New Roman" panose="02020603050405020304" pitchFamily="18" charset="0"/>
              <a:ea typeface="DM Sans" pitchFamily="34" charset="-122"/>
              <a:cs typeface="Times New Roman" panose="02020603050405020304" pitchFamily="18" charset="0"/>
            </a:endParaRPr>
          </a:p>
          <a:p>
            <a:pPr algn="just">
              <a:lnSpc>
                <a:spcPts val="3400"/>
              </a:lnSpc>
            </a:pPr>
            <a:r>
              <a:rPr lang="en-US" sz="2400" dirty="0">
                <a:solidFill>
                  <a:srgbClr val="FFFF00"/>
                </a:solidFill>
                <a:latin typeface="Times New Roman" panose="02020603050405020304" pitchFamily="18" charset="0"/>
                <a:ea typeface="DM Sans" pitchFamily="34" charset="-122"/>
                <a:cs typeface="Times New Roman" panose="02020603050405020304" pitchFamily="18" charset="0"/>
              </a:rPr>
              <a:t>Potential for Misuse of Features: </a:t>
            </a:r>
          </a:p>
          <a:p>
            <a:pPr algn="just">
              <a:lnSpc>
                <a:spcPts val="3400"/>
              </a:lnSpc>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Users might misuse the SOS feature, leading to unnecessary strain on emergency services and diminishing the c</a:t>
            </a:r>
            <a:r>
              <a:rPr lang="en-US" sz="2400" dirty="0">
                <a:solidFill>
                  <a:schemeClr val="bg1"/>
                </a:solidFill>
                <a:latin typeface="Times New Roman" panose="02020603050405020304" pitchFamily="18" charset="0"/>
                <a:ea typeface="DM Sans" pitchFamily="34" charset="-122"/>
                <a:cs typeface="Times New Roman" panose="02020603050405020304" pitchFamily="18" charset="0"/>
              </a:rPr>
              <a:t>redibility of genuine alerts.</a:t>
            </a:r>
          </a:p>
          <a:p>
            <a:pPr>
              <a:lnSpc>
                <a:spcPts val="3400"/>
              </a:lnSpc>
            </a:pPr>
            <a:endParaRPr lang="en-US" sz="2100" dirty="0"/>
          </a:p>
          <a:p>
            <a:pPr>
              <a:lnSpc>
                <a:spcPts val="3400"/>
              </a:lnSpc>
            </a:pPr>
            <a:endParaRPr lang="en-US" sz="2100" dirty="0"/>
          </a:p>
          <a:p>
            <a:pPr>
              <a:lnSpc>
                <a:spcPts val="3400"/>
              </a:lnSpc>
            </a:pPr>
            <a:endParaRPr lang="en-US" sz="2100" dirty="0"/>
          </a:p>
          <a:p>
            <a:pPr marL="0" indent="0">
              <a:lnSpc>
                <a:spcPts val="3400"/>
              </a:lnSpc>
              <a:buNone/>
            </a:pPr>
            <a:endParaRPr lang="en-US" sz="2100" dirty="0"/>
          </a:p>
        </p:txBody>
      </p:sp>
      <p:sp>
        <p:nvSpPr>
          <p:cNvPr id="4" name="Text 2"/>
          <p:cNvSpPr/>
          <p:nvPr/>
        </p:nvSpPr>
        <p:spPr>
          <a:xfrm>
            <a:off x="758309" y="2927152"/>
            <a:ext cx="13113782" cy="1300163"/>
          </a:xfrm>
          <a:prstGeom prst="rect">
            <a:avLst/>
          </a:prstGeom>
          <a:noFill/>
          <a:ln/>
        </p:spPr>
        <p:txBody>
          <a:bodyPr wrap="square" lIns="0" tIns="0" rIns="0" bIns="0" rtlCol="0" anchor="t"/>
          <a:lstStyle/>
          <a:p>
            <a:pPr marL="0" indent="0">
              <a:lnSpc>
                <a:spcPts val="3400"/>
              </a:lnSpc>
              <a:buNone/>
            </a:pPr>
            <a:endParaRPr lang="en-US" sz="2100" dirty="0"/>
          </a:p>
        </p:txBody>
      </p:sp>
      <p:sp>
        <p:nvSpPr>
          <p:cNvPr id="5" name="Text 3"/>
          <p:cNvSpPr/>
          <p:nvPr/>
        </p:nvSpPr>
        <p:spPr>
          <a:xfrm>
            <a:off x="758309" y="4471035"/>
            <a:ext cx="13113782" cy="866775"/>
          </a:xfrm>
          <a:prstGeom prst="rect">
            <a:avLst/>
          </a:prstGeom>
          <a:noFill/>
          <a:ln/>
        </p:spPr>
        <p:txBody>
          <a:bodyPr wrap="square" lIns="0" tIns="0" rIns="0" bIns="0" rtlCol="0" anchor="t"/>
          <a:lstStyle/>
          <a:p>
            <a:pPr marL="0" indent="0">
              <a:lnSpc>
                <a:spcPts val="3400"/>
              </a:lnSpc>
              <a:buNone/>
            </a:pPr>
            <a:endParaRPr lang="en-US" sz="2100" dirty="0"/>
          </a:p>
        </p:txBody>
      </p:sp>
      <p:sp>
        <p:nvSpPr>
          <p:cNvPr id="6" name="Text 4"/>
          <p:cNvSpPr/>
          <p:nvPr/>
        </p:nvSpPr>
        <p:spPr>
          <a:xfrm>
            <a:off x="758309" y="5581531"/>
            <a:ext cx="13113782" cy="866775"/>
          </a:xfrm>
          <a:prstGeom prst="rect">
            <a:avLst/>
          </a:prstGeom>
          <a:noFill/>
          <a:ln/>
        </p:spPr>
        <p:txBody>
          <a:bodyPr wrap="square" lIns="0" tIns="0" rIns="0" bIns="0" rtlCol="0" anchor="t"/>
          <a:lstStyle/>
          <a:p>
            <a:pPr marL="0" indent="0">
              <a:lnSpc>
                <a:spcPts val="3400"/>
              </a:lnSpc>
              <a:buNone/>
            </a:pPr>
            <a:endParaRPr lang="en-US" sz="2100" dirty="0"/>
          </a:p>
        </p:txBody>
      </p:sp>
      <p:sp>
        <p:nvSpPr>
          <p:cNvPr id="7" name="Text 5"/>
          <p:cNvSpPr/>
          <p:nvPr/>
        </p:nvSpPr>
        <p:spPr>
          <a:xfrm>
            <a:off x="758309" y="6692027"/>
            <a:ext cx="13113782" cy="866775"/>
          </a:xfrm>
          <a:prstGeom prst="rect">
            <a:avLst/>
          </a:prstGeom>
          <a:noFill/>
          <a:ln/>
        </p:spPr>
        <p:txBody>
          <a:bodyPr wrap="square" lIns="0" tIns="0" rIns="0" bIns="0" rtlCol="0" anchor="t"/>
          <a:lstStyle/>
          <a:p>
            <a:pPr marL="0" indent="0">
              <a:lnSpc>
                <a:spcPts val="3400"/>
              </a:lnSpc>
              <a:buNone/>
            </a:pPr>
            <a:endParaRPr lang="en-US" sz="21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BB527C-266E-90D3-1759-463422061D33}"/>
              </a:ext>
            </a:extLst>
          </p:cNvPr>
          <p:cNvSpPr txBox="1"/>
          <p:nvPr/>
        </p:nvSpPr>
        <p:spPr>
          <a:xfrm>
            <a:off x="424069" y="455977"/>
            <a:ext cx="13498408" cy="4724370"/>
          </a:xfrm>
          <a:prstGeom prst="rect">
            <a:avLst/>
          </a:prstGeom>
          <a:noFill/>
        </p:spPr>
        <p:txBody>
          <a:bodyPr wrap="square">
            <a:spAutoFit/>
          </a:bodyPr>
          <a:lstStyle/>
          <a:p>
            <a:pPr algn="just">
              <a:lnSpc>
                <a:spcPts val="3400"/>
              </a:lnSpc>
            </a:pPr>
            <a:r>
              <a:rPr lang="en-US" sz="2400" dirty="0">
                <a:solidFill>
                  <a:srgbClr val="FFFF00"/>
                </a:solidFill>
                <a:latin typeface="Times New Roman" panose="02020603050405020304" pitchFamily="18" charset="0"/>
                <a:cs typeface="Times New Roman" panose="02020603050405020304" pitchFamily="18" charset="0"/>
              </a:rPr>
              <a:t>Challenges with Offline Functionality</a:t>
            </a:r>
          </a:p>
          <a:p>
            <a:pPr algn="just">
              <a:lnSpc>
                <a:spcPts val="3400"/>
              </a:lnSpc>
            </a:pPr>
            <a:r>
              <a:rPr lang="en-US" sz="2400" dirty="0">
                <a:solidFill>
                  <a:schemeClr val="bg1"/>
                </a:solidFill>
                <a:latin typeface="Times New Roman" panose="02020603050405020304" pitchFamily="18" charset="0"/>
                <a:cs typeface="Times New Roman" panose="02020603050405020304" pitchFamily="18" charset="0"/>
              </a:rPr>
              <a:t>While SMS-based SOS and cached maps help during outages, the full functionality of the platform still requires internet connectivity for updates.</a:t>
            </a:r>
            <a:endParaRPr lang="en-US" sz="2400" dirty="0">
              <a:solidFill>
                <a:srgbClr val="FFFF00"/>
              </a:solidFill>
              <a:latin typeface="Times New Roman" panose="02020603050405020304" pitchFamily="18" charset="0"/>
              <a:cs typeface="Times New Roman" panose="02020603050405020304" pitchFamily="18" charset="0"/>
            </a:endParaRPr>
          </a:p>
          <a:p>
            <a:pPr algn="just"/>
            <a:r>
              <a:rPr lang="en-US" sz="2400" dirty="0">
                <a:solidFill>
                  <a:srgbClr val="FFFF00"/>
                </a:solidFill>
                <a:latin typeface="Times New Roman" panose="02020603050405020304" pitchFamily="18" charset="0"/>
                <a:cs typeface="Times New Roman" panose="02020603050405020304" pitchFamily="18" charset="0"/>
              </a:rPr>
              <a:t>Initial Setup and Maintenance Costs</a:t>
            </a:r>
          </a:p>
          <a:p>
            <a:pPr algn="just"/>
            <a:r>
              <a:rPr lang="en-US" sz="2400" dirty="0">
                <a:solidFill>
                  <a:schemeClr val="bg1"/>
                </a:solidFill>
                <a:latin typeface="Times New Roman" panose="02020603050405020304" pitchFamily="18" charset="0"/>
                <a:cs typeface="Times New Roman" panose="02020603050405020304" pitchFamily="18" charset="0"/>
              </a:rPr>
              <a:t>Establishing multi-channel communication and integrating with emergency services may require significant resources and collaboration efforts.</a:t>
            </a:r>
          </a:p>
          <a:p>
            <a:pPr algn="just"/>
            <a:r>
              <a:rPr lang="en-US" sz="2400" dirty="0">
                <a:solidFill>
                  <a:srgbClr val="FFFF00"/>
                </a:solidFill>
                <a:latin typeface="Times New Roman" panose="02020603050405020304" pitchFamily="18" charset="0"/>
                <a:cs typeface="Times New Roman" panose="02020603050405020304" pitchFamily="18" charset="0"/>
              </a:rPr>
              <a:t>Potential Data Overload</a:t>
            </a:r>
          </a:p>
          <a:p>
            <a:pPr algn="just"/>
            <a:r>
              <a:rPr lang="en-US" sz="2400" dirty="0">
                <a:solidFill>
                  <a:schemeClr val="bg1"/>
                </a:solidFill>
                <a:latin typeface="Times New Roman" panose="02020603050405020304" pitchFamily="18" charset="0"/>
                <a:cs typeface="Times New Roman" panose="02020603050405020304" pitchFamily="18" charset="0"/>
              </a:rPr>
              <a:t>High volumes of user reports during emergencies may overwhelm the system, requiring efficient filtering and prioritization mechanisms.</a:t>
            </a:r>
          </a:p>
          <a:p>
            <a:pPr algn="just"/>
            <a:r>
              <a:rPr lang="en-US" sz="2400" dirty="0">
                <a:solidFill>
                  <a:srgbClr val="FFFF00"/>
                </a:solidFill>
                <a:latin typeface="Times New Roman" panose="02020603050405020304" pitchFamily="18" charset="0"/>
                <a:cs typeface="Times New Roman" panose="02020603050405020304" pitchFamily="18" charset="0"/>
              </a:rPr>
              <a:t>Limited Precision of User-Reported Data</a:t>
            </a:r>
          </a:p>
          <a:p>
            <a:pPr algn="just"/>
            <a:r>
              <a:rPr lang="en-US" sz="2400" dirty="0">
                <a:solidFill>
                  <a:schemeClr val="bg1"/>
                </a:solidFill>
                <a:latin typeface="Times New Roman" panose="02020603050405020304" pitchFamily="18" charset="0"/>
                <a:cs typeface="Times New Roman" panose="02020603050405020304" pitchFamily="18" charset="0"/>
              </a:rPr>
              <a:t>User-submitted information, like hazard reports, might be inaccurate or incomplete, affecting the quality of situational awareness.</a:t>
            </a:r>
          </a:p>
        </p:txBody>
      </p:sp>
    </p:spTree>
    <p:extLst>
      <p:ext uri="{BB962C8B-B14F-4D97-AF65-F5344CB8AC3E}">
        <p14:creationId xmlns:p14="http://schemas.microsoft.com/office/powerpoint/2010/main" val="881969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E862B2-5FB3-D699-5A6B-E1F955A834FC}"/>
              </a:ext>
            </a:extLst>
          </p:cNvPr>
          <p:cNvSpPr txBox="1"/>
          <p:nvPr/>
        </p:nvSpPr>
        <p:spPr>
          <a:xfrm>
            <a:off x="3445565" y="329408"/>
            <a:ext cx="7315200" cy="707886"/>
          </a:xfrm>
          <a:prstGeom prst="rect">
            <a:avLst/>
          </a:prstGeom>
          <a:noFill/>
        </p:spPr>
        <p:txBody>
          <a:bodyPr wrap="square">
            <a:spAutoFit/>
          </a:bodyPr>
          <a:lstStyle/>
          <a:p>
            <a:pPr algn="ctr"/>
            <a:r>
              <a:rPr lang="en-US" sz="4000" b="1" u="sng"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Future work</a:t>
            </a:r>
            <a:endParaRPr lang="en-US" sz="4000" u="sng"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821D6B49-1463-D522-4D64-71115BCFDC70}"/>
              </a:ext>
            </a:extLst>
          </p:cNvPr>
          <p:cNvSpPr txBox="1"/>
          <p:nvPr/>
        </p:nvSpPr>
        <p:spPr>
          <a:xfrm>
            <a:off x="298362" y="1500224"/>
            <a:ext cx="13816084" cy="6001643"/>
          </a:xfrm>
          <a:prstGeom prst="rect">
            <a:avLst/>
          </a:prstGeom>
          <a:noFill/>
        </p:spPr>
        <p:txBody>
          <a:bodyPr wrap="square">
            <a:spAutoFit/>
          </a:bodyPr>
          <a:lstStyle/>
          <a:p>
            <a:pPr algn="just"/>
            <a:r>
              <a:rPr lang="en-US" sz="2400" dirty="0">
                <a:solidFill>
                  <a:srgbClr val="FFFF00"/>
                </a:solidFill>
                <a:latin typeface="Times New Roman" panose="02020603050405020304" pitchFamily="18" charset="0"/>
                <a:cs typeface="Times New Roman" panose="02020603050405020304" pitchFamily="18" charset="0"/>
              </a:rPr>
              <a:t>1. Integration of Advanced AI Models for Flood Prediction</a:t>
            </a:r>
          </a:p>
          <a:p>
            <a:pPr algn="just"/>
            <a:r>
              <a:rPr lang="en-US" sz="2400" dirty="0">
                <a:solidFill>
                  <a:schemeClr val="bg1"/>
                </a:solidFill>
                <a:latin typeface="Times New Roman" panose="02020603050405020304" pitchFamily="18" charset="0"/>
                <a:cs typeface="Times New Roman" panose="02020603050405020304" pitchFamily="18" charset="0"/>
              </a:rPr>
              <a:t>Implement machine learning models, such as neural networks or ensemble models, to improve flood prediction accuracy based on historical weather data, satellite imagery, and sensor data (if added in the future).</a:t>
            </a:r>
          </a:p>
          <a:p>
            <a:pPr algn="just"/>
            <a:r>
              <a:rPr lang="en-US" sz="2400" dirty="0">
                <a:solidFill>
                  <a:schemeClr val="bg1"/>
                </a:solidFill>
                <a:latin typeface="Times New Roman" panose="02020603050405020304" pitchFamily="18" charset="0"/>
                <a:cs typeface="Times New Roman" panose="02020603050405020304" pitchFamily="18" charset="0"/>
              </a:rPr>
              <a:t>Incorporate deep learning models for image analysis to detect flood-prone areas in real-time from satellite images or drone footage.</a:t>
            </a:r>
          </a:p>
          <a:p>
            <a:pPr algn="just"/>
            <a:r>
              <a:rPr lang="en-US" sz="2400" dirty="0">
                <a:solidFill>
                  <a:srgbClr val="FFFF00"/>
                </a:solidFill>
                <a:latin typeface="Times New Roman" panose="02020603050405020304" pitchFamily="18" charset="0"/>
                <a:cs typeface="Times New Roman" panose="02020603050405020304" pitchFamily="18" charset="0"/>
              </a:rPr>
              <a:t>2. Crowdsourced Data for Enhanced Reporting</a:t>
            </a:r>
          </a:p>
          <a:p>
            <a:pPr algn="just"/>
            <a:r>
              <a:rPr lang="en-US" sz="2400" dirty="0">
                <a:solidFill>
                  <a:schemeClr val="bg1"/>
                </a:solidFill>
                <a:latin typeface="Times New Roman" panose="02020603050405020304" pitchFamily="18" charset="0"/>
                <a:cs typeface="Times New Roman" panose="02020603050405020304" pitchFamily="18" charset="0"/>
              </a:rPr>
              <a:t>Add functionality for users to report on-the-ground flood conditions, such as rising water levels, blocked roads, or damaged infrastructure, to supplement system alerts.</a:t>
            </a:r>
          </a:p>
          <a:p>
            <a:pPr algn="just"/>
            <a:r>
              <a:rPr lang="en-US" sz="2400" dirty="0">
                <a:solidFill>
                  <a:schemeClr val="bg1"/>
                </a:solidFill>
                <a:latin typeface="Times New Roman" panose="02020603050405020304" pitchFamily="18" charset="0"/>
                <a:cs typeface="Times New Roman" panose="02020603050405020304" pitchFamily="18" charset="0"/>
              </a:rPr>
              <a:t>Implement a reward or recognition system for users who provide accurate, timely reports, encouraging community participation.</a:t>
            </a:r>
          </a:p>
          <a:p>
            <a:pPr algn="just"/>
            <a:r>
              <a:rPr lang="en-US" sz="2400" dirty="0">
                <a:solidFill>
                  <a:srgbClr val="FFFF00"/>
                </a:solidFill>
                <a:latin typeface="Times New Roman" panose="02020603050405020304" pitchFamily="18" charset="0"/>
                <a:cs typeface="Times New Roman" panose="02020603050405020304" pitchFamily="18" charset="0"/>
              </a:rPr>
              <a:t>3.Integration with Government and Emergency Systems</a:t>
            </a:r>
          </a:p>
          <a:p>
            <a:pPr algn="just"/>
            <a:r>
              <a:rPr lang="en-US" sz="2400" dirty="0">
                <a:solidFill>
                  <a:schemeClr val="bg1"/>
                </a:solidFill>
                <a:latin typeface="Times New Roman" panose="02020603050405020304" pitchFamily="18" charset="0"/>
                <a:cs typeface="Times New Roman" panose="02020603050405020304" pitchFamily="18" charset="0"/>
              </a:rPr>
              <a:t>Establish connections with local government disaster response teams, allowing seamless communication between the Flood Guard system and public authorities.</a:t>
            </a:r>
          </a:p>
          <a:p>
            <a:pPr algn="just"/>
            <a:r>
              <a:rPr lang="en-US" sz="2400" dirty="0">
                <a:solidFill>
                  <a:schemeClr val="bg1"/>
                </a:solidFill>
                <a:latin typeface="Times New Roman" panose="02020603050405020304" pitchFamily="18" charset="0"/>
                <a:cs typeface="Times New Roman" panose="02020603050405020304" pitchFamily="18" charset="0"/>
              </a:rPr>
              <a:t>Enable automated alerting to emergency services when SOS messages are triggered, ensuring faster response times and effective coordination with rescue operations.</a:t>
            </a:r>
          </a:p>
          <a:p>
            <a:pPr algn="just"/>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83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2D6EAC-7FF6-E298-AC25-52ECFDD1DB9B}"/>
              </a:ext>
            </a:extLst>
          </p:cNvPr>
          <p:cNvSpPr txBox="1"/>
          <p:nvPr/>
        </p:nvSpPr>
        <p:spPr>
          <a:xfrm>
            <a:off x="436728" y="586434"/>
            <a:ext cx="13579523" cy="6740307"/>
          </a:xfrm>
          <a:prstGeom prst="rect">
            <a:avLst/>
          </a:prstGeom>
          <a:noFill/>
        </p:spPr>
        <p:txBody>
          <a:bodyPr wrap="square">
            <a:spAutoFit/>
          </a:bodyPr>
          <a:lstStyle/>
          <a:p>
            <a:pPr algn="just"/>
            <a:r>
              <a:rPr lang="en-US" sz="2400" dirty="0">
                <a:solidFill>
                  <a:srgbClr val="FFFF00"/>
                </a:solidFill>
                <a:latin typeface="Times New Roman" panose="02020603050405020304" pitchFamily="18" charset="0"/>
                <a:cs typeface="Times New Roman" panose="02020603050405020304" pitchFamily="18" charset="0"/>
              </a:rPr>
              <a:t>4. Multi-language Support and Accessibility Features</a:t>
            </a:r>
          </a:p>
          <a:p>
            <a:pPr algn="just"/>
            <a:r>
              <a:rPr lang="en-US" sz="2400" dirty="0">
                <a:solidFill>
                  <a:schemeClr val="bg1"/>
                </a:solidFill>
                <a:latin typeface="Times New Roman" panose="02020603050405020304" pitchFamily="18" charset="0"/>
                <a:cs typeface="Times New Roman" panose="02020603050405020304" pitchFamily="18" charset="0"/>
              </a:rPr>
              <a:t>Extend the system’s functionality to support multiple languages, making it more accessible to users in different regions or countries affected by floods.</a:t>
            </a:r>
          </a:p>
          <a:p>
            <a:pPr algn="just"/>
            <a:r>
              <a:rPr lang="en-US" sz="2400" dirty="0">
                <a:solidFill>
                  <a:schemeClr val="bg1"/>
                </a:solidFill>
                <a:latin typeface="Times New Roman" panose="02020603050405020304" pitchFamily="18" charset="0"/>
                <a:cs typeface="Times New Roman" panose="02020603050405020304" pitchFamily="18" charset="0"/>
              </a:rPr>
              <a:t>Incorporate accessibility features such as voice alerts for visually impaired users or simplified interfaces for those with limited technical skills.</a:t>
            </a:r>
          </a:p>
          <a:p>
            <a:pPr algn="just"/>
            <a:r>
              <a:rPr lang="en-US" sz="2400" dirty="0">
                <a:solidFill>
                  <a:srgbClr val="FFFF00"/>
                </a:solidFill>
                <a:latin typeface="Times New Roman" panose="02020603050405020304" pitchFamily="18" charset="0"/>
                <a:cs typeface="Times New Roman" panose="02020603050405020304" pitchFamily="18" charset="0"/>
              </a:rPr>
              <a:t>5. Prediction of Secondary Disasters</a:t>
            </a:r>
          </a:p>
          <a:p>
            <a:pPr algn="just"/>
            <a:r>
              <a:rPr lang="en-US" sz="2400" dirty="0">
                <a:solidFill>
                  <a:schemeClr val="bg1"/>
                </a:solidFill>
                <a:latin typeface="Times New Roman" panose="02020603050405020304" pitchFamily="18" charset="0"/>
                <a:cs typeface="Times New Roman" panose="02020603050405020304" pitchFamily="18" charset="0"/>
              </a:rPr>
              <a:t>Integrate the system with models that predict secondary disasters caused by floods, such as landslides or infrastructure collapse, providing users with more comprehensive safety information.</a:t>
            </a:r>
          </a:p>
          <a:p>
            <a:pPr algn="just"/>
            <a:r>
              <a:rPr lang="en-US" sz="2400" dirty="0">
                <a:solidFill>
                  <a:srgbClr val="FFFF00"/>
                </a:solidFill>
                <a:latin typeface="Times New Roman" panose="02020603050405020304" pitchFamily="18" charset="0"/>
                <a:cs typeface="Times New Roman" panose="02020603050405020304" pitchFamily="18" charset="0"/>
              </a:rPr>
              <a:t>6. Mobile App Enhancement with Offline Capabilities</a:t>
            </a:r>
          </a:p>
          <a:p>
            <a:pPr algn="just"/>
            <a:r>
              <a:rPr lang="en-US" sz="2400" dirty="0">
                <a:solidFill>
                  <a:schemeClr val="bg1"/>
                </a:solidFill>
                <a:latin typeface="Times New Roman" panose="02020603050405020304" pitchFamily="18" charset="0"/>
                <a:cs typeface="Times New Roman" panose="02020603050405020304" pitchFamily="18" charset="0"/>
              </a:rPr>
              <a:t>Develop an offline mode for the mobile app that can store critical information about safe routes, emergency contacts, and survival tips in case of network outages during floods.</a:t>
            </a:r>
          </a:p>
          <a:p>
            <a:pPr algn="just"/>
            <a:r>
              <a:rPr lang="en-US" sz="2400" dirty="0">
                <a:solidFill>
                  <a:schemeClr val="bg1"/>
                </a:solidFill>
                <a:latin typeface="Times New Roman" panose="02020603050405020304" pitchFamily="18" charset="0"/>
                <a:cs typeface="Times New Roman" panose="02020603050405020304" pitchFamily="18" charset="0"/>
              </a:rPr>
              <a:t>Incorporate features like offline mapping and SOS functionality that uses SMS when internet connectivity is lost.</a:t>
            </a:r>
          </a:p>
          <a:p>
            <a:pPr algn="just"/>
            <a:r>
              <a:rPr lang="en-US" sz="2400" dirty="0">
                <a:solidFill>
                  <a:srgbClr val="FFFF00"/>
                </a:solidFill>
                <a:latin typeface="Times New Roman" panose="02020603050405020304" pitchFamily="18" charset="0"/>
                <a:cs typeface="Times New Roman" panose="02020603050405020304" pitchFamily="18" charset="0"/>
              </a:rPr>
              <a:t>7. Real-time Traffic and Evacuation Route Suggestions</a:t>
            </a:r>
          </a:p>
          <a:p>
            <a:pPr algn="just"/>
            <a:r>
              <a:rPr lang="en-US" sz="2400" dirty="0">
                <a:solidFill>
                  <a:schemeClr val="bg1"/>
                </a:solidFill>
                <a:latin typeface="Times New Roman" panose="02020603050405020304" pitchFamily="18" charset="0"/>
                <a:cs typeface="Times New Roman" panose="02020603050405020304" pitchFamily="18" charset="0"/>
              </a:rPr>
              <a:t>Integrate real-time traffic data and provide optimal evacuation routes for users to avoid congested or flooded areas, ensuring safer and faster movement during evacuation.</a:t>
            </a:r>
          </a:p>
          <a:p>
            <a:pPr algn="just"/>
            <a:r>
              <a:rPr lang="en-US" sz="2400" dirty="0">
                <a:solidFill>
                  <a:schemeClr val="bg1"/>
                </a:solidFill>
                <a:latin typeface="Times New Roman" panose="02020603050405020304" pitchFamily="18" charset="0"/>
                <a:cs typeface="Times New Roman" panose="02020603050405020304" pitchFamily="18" charset="0"/>
              </a:rPr>
              <a:t>Use algorithms to calculate and display the shortest and safest paths based on flood conditions and road closures.</a:t>
            </a:r>
          </a:p>
        </p:txBody>
      </p:sp>
    </p:spTree>
    <p:extLst>
      <p:ext uri="{BB962C8B-B14F-4D97-AF65-F5344CB8AC3E}">
        <p14:creationId xmlns:p14="http://schemas.microsoft.com/office/powerpoint/2010/main" val="583928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239741-6443-770D-0C06-008D655A5416}"/>
              </a:ext>
            </a:extLst>
          </p:cNvPr>
          <p:cNvSpPr txBox="1"/>
          <p:nvPr/>
        </p:nvSpPr>
        <p:spPr>
          <a:xfrm>
            <a:off x="5261114" y="325543"/>
            <a:ext cx="7315200" cy="707886"/>
          </a:xfrm>
          <a:prstGeom prst="rect">
            <a:avLst/>
          </a:prstGeom>
          <a:noFill/>
        </p:spPr>
        <p:txBody>
          <a:bodyPr wrap="square">
            <a:spAutoFit/>
          </a:bodyPr>
          <a:lstStyle/>
          <a:p>
            <a:r>
              <a:rPr lang="en-US" sz="4000" b="1" u="sng" dirty="0">
                <a:solidFill>
                  <a:srgbClr val="FAEBEB"/>
                </a:solidFill>
                <a:latin typeface="Times New Roman" panose="02020603050405020304" pitchFamily="18" charset="0"/>
                <a:ea typeface="Dela Gothic One" pitchFamily="34" charset="-122"/>
                <a:cs typeface="Times New Roman" panose="02020603050405020304" pitchFamily="18" charset="0"/>
              </a:rPr>
              <a:t>References</a:t>
            </a:r>
            <a:endParaRPr lang="en-US" sz="4000" u="sng" dirty="0"/>
          </a:p>
        </p:txBody>
      </p:sp>
      <p:sp>
        <p:nvSpPr>
          <p:cNvPr id="5" name="TextBox 4">
            <a:extLst>
              <a:ext uri="{FF2B5EF4-FFF2-40B4-BE49-F238E27FC236}">
                <a16:creationId xmlns:a16="http://schemas.microsoft.com/office/drawing/2014/main" id="{2B9003FF-4C55-FA87-A10F-C73EAD544557}"/>
              </a:ext>
            </a:extLst>
          </p:cNvPr>
          <p:cNvSpPr txBox="1"/>
          <p:nvPr/>
        </p:nvSpPr>
        <p:spPr>
          <a:xfrm>
            <a:off x="304800" y="1131932"/>
            <a:ext cx="13632426" cy="5965736"/>
          </a:xfrm>
          <a:prstGeom prst="rect">
            <a:avLst/>
          </a:prstGeom>
          <a:noFill/>
        </p:spPr>
        <p:txBody>
          <a:bodyPr wrap="square">
            <a:spAutoFit/>
          </a:bodyPr>
          <a:lstStyle/>
          <a:p>
            <a:pPr marL="63500" marR="260985" algn="just">
              <a:spcBef>
                <a:spcPts val="93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[1] A. Bhattacharya, R. Sharma, and S. S. Shukla, "A comprehensive review of flood prediction models using machine learning and deep learning," </a:t>
            </a:r>
            <a:r>
              <a:rPr lang="en-US" sz="2000" i="1" dirty="0">
                <a:solidFill>
                  <a:schemeClr val="bg1"/>
                </a:solidFill>
                <a:effectLst/>
                <a:latin typeface="Times New Roman" panose="02020603050405020304" pitchFamily="18" charset="0"/>
                <a:ea typeface="Times New Roman" panose="02020603050405020304" pitchFamily="18" charset="0"/>
              </a:rPr>
              <a:t>IEEE Access</a:t>
            </a:r>
            <a:r>
              <a:rPr lang="en-US" sz="2000" dirty="0">
                <a:solidFill>
                  <a:schemeClr val="bg1"/>
                </a:solidFill>
                <a:effectLst/>
                <a:latin typeface="Times New Roman" panose="02020603050405020304" pitchFamily="18" charset="0"/>
                <a:ea typeface="Times New Roman" panose="02020603050405020304" pitchFamily="18" charset="0"/>
              </a:rPr>
              <a:t>, vol. 10, pp. 12345-12360,</a:t>
            </a:r>
            <a:r>
              <a:rPr lang="en-US" sz="2000" spc="4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2022.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 10.1109/ACCESS.2022.3181675.</a:t>
            </a:r>
          </a:p>
          <a:p>
            <a:pPr marL="0" marR="0" algn="just">
              <a:spcBef>
                <a:spcPts val="98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 </a:t>
            </a:r>
          </a:p>
          <a:p>
            <a:pPr marL="63500" marR="267335" algn="just">
              <a:spcBef>
                <a:spcPts val="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[2] S. </a:t>
            </a:r>
            <a:r>
              <a:rPr lang="en-US" sz="2000" dirty="0" err="1">
                <a:solidFill>
                  <a:schemeClr val="bg1"/>
                </a:solidFill>
                <a:effectLst/>
                <a:latin typeface="Times New Roman" panose="02020603050405020304" pitchFamily="18" charset="0"/>
                <a:ea typeface="Times New Roman" panose="02020603050405020304" pitchFamily="18" charset="0"/>
              </a:rPr>
              <a:t>Asadi</a:t>
            </a:r>
            <a:r>
              <a:rPr lang="en-US" sz="2000" dirty="0">
                <a:solidFill>
                  <a:schemeClr val="bg1"/>
                </a:solidFill>
                <a:effectLst/>
                <a:latin typeface="Times New Roman" panose="02020603050405020304" pitchFamily="18" charset="0"/>
                <a:ea typeface="Times New Roman" panose="02020603050405020304" pitchFamily="18" charset="0"/>
              </a:rPr>
              <a:t> and M. K .</a:t>
            </a:r>
            <a:r>
              <a:rPr lang="en-US" sz="2000" dirty="0" err="1">
                <a:solidFill>
                  <a:schemeClr val="bg1"/>
                </a:solidFill>
                <a:effectLst/>
                <a:latin typeface="Times New Roman" panose="02020603050405020304" pitchFamily="18" charset="0"/>
                <a:ea typeface="Times New Roman" panose="02020603050405020304" pitchFamily="18" charset="0"/>
              </a:rPr>
              <a:t>Khosravi</a:t>
            </a:r>
            <a:r>
              <a:rPr lang="en-US" sz="2000" dirty="0">
                <a:solidFill>
                  <a:schemeClr val="bg1"/>
                </a:solidFill>
                <a:effectLst/>
                <a:latin typeface="Times New Roman" panose="02020603050405020304" pitchFamily="18" charset="0"/>
                <a:ea typeface="Times New Roman" panose="02020603050405020304" pitchFamily="18" charset="0"/>
              </a:rPr>
              <a:t>, "Development of an IoT-based flood monitoring and early warning</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system</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using</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wireless</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sensor</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networks,"</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i="1" dirty="0">
                <a:solidFill>
                  <a:schemeClr val="bg1"/>
                </a:solidFill>
                <a:effectLst/>
                <a:latin typeface="Times New Roman" panose="02020603050405020304" pitchFamily="18" charset="0"/>
                <a:ea typeface="Times New Roman" panose="02020603050405020304" pitchFamily="18" charset="0"/>
              </a:rPr>
              <a:t>IEEE</a:t>
            </a:r>
            <a:r>
              <a:rPr lang="en-US" sz="2000" i="1" spc="200" dirty="0">
                <a:solidFill>
                  <a:schemeClr val="bg1"/>
                </a:solidFill>
                <a:effectLst/>
                <a:latin typeface="Times New Roman" panose="02020603050405020304" pitchFamily="18" charset="0"/>
                <a:ea typeface="Times New Roman" panose="02020603050405020304" pitchFamily="18" charset="0"/>
              </a:rPr>
              <a:t> </a:t>
            </a:r>
            <a:r>
              <a:rPr lang="en-US" sz="2000" i="1" dirty="0">
                <a:solidFill>
                  <a:schemeClr val="bg1"/>
                </a:solidFill>
                <a:effectLst/>
                <a:latin typeface="Times New Roman" panose="02020603050405020304" pitchFamily="18" charset="0"/>
                <a:ea typeface="Times New Roman" panose="02020603050405020304" pitchFamily="18" charset="0"/>
              </a:rPr>
              <a:t>Sensors</a:t>
            </a:r>
            <a:r>
              <a:rPr lang="en-US" sz="2000" i="1" spc="200" dirty="0">
                <a:solidFill>
                  <a:schemeClr val="bg1"/>
                </a:solidFill>
                <a:effectLst/>
                <a:latin typeface="Times New Roman" panose="02020603050405020304" pitchFamily="18" charset="0"/>
                <a:ea typeface="Times New Roman" panose="02020603050405020304" pitchFamily="18" charset="0"/>
              </a:rPr>
              <a:t> </a:t>
            </a:r>
            <a:r>
              <a:rPr lang="en-US" sz="2000" i="1" dirty="0">
                <a:solidFill>
                  <a:schemeClr val="bg1"/>
                </a:solidFill>
                <a:effectLst/>
                <a:latin typeface="Times New Roman" panose="02020603050405020304" pitchFamily="18" charset="0"/>
                <a:ea typeface="Times New Roman" panose="02020603050405020304" pitchFamily="18" charset="0"/>
              </a:rPr>
              <a:t>Journal</a:t>
            </a:r>
            <a:r>
              <a:rPr lang="en-US" sz="2000" dirty="0">
                <a:solidFill>
                  <a:schemeClr val="bg1"/>
                </a:solidFill>
                <a:effectLst/>
                <a:latin typeface="Times New Roman" panose="02020603050405020304" pitchFamily="18" charset="0"/>
                <a:ea typeface="Times New Roman" panose="02020603050405020304" pitchFamily="18" charset="0"/>
              </a:rPr>
              <a:t>,</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vol.</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22,</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no.</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1,</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pp. 876-884,</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Jan.</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2022.</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10.1109/JSEN.2021.3078226.</a:t>
            </a:r>
          </a:p>
          <a:p>
            <a:pPr marL="0" marR="0" algn="just">
              <a:spcBef>
                <a:spcPts val="985"/>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 </a:t>
            </a:r>
          </a:p>
          <a:p>
            <a:pPr marL="63500" marR="266065" algn="just">
              <a:spcBef>
                <a:spcPts val="5"/>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[3] S. Jha, D. Gupta, and M. Gupta, "Flood management system using cloud computing and Internet-of-Things," </a:t>
            </a:r>
            <a:r>
              <a:rPr lang="en-US" sz="2000" i="1" dirty="0">
                <a:solidFill>
                  <a:schemeClr val="bg1"/>
                </a:solidFill>
                <a:effectLst/>
                <a:latin typeface="Times New Roman" panose="02020603050405020304" pitchFamily="18" charset="0"/>
                <a:ea typeface="Times New Roman" panose="02020603050405020304" pitchFamily="18" charset="0"/>
              </a:rPr>
              <a:t>IEEE Access</a:t>
            </a:r>
            <a:r>
              <a:rPr lang="en-US" sz="2000" dirty="0">
                <a:solidFill>
                  <a:schemeClr val="bg1"/>
                </a:solidFill>
                <a:effectLst/>
                <a:latin typeface="Times New Roman" panose="02020603050405020304" pitchFamily="18" charset="0"/>
                <a:ea typeface="Times New Roman" panose="02020603050405020304" pitchFamily="18" charset="0"/>
              </a:rPr>
              <a:t>, vol. 10, pp. 10146661, 2021.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 </a:t>
            </a:r>
            <a:r>
              <a:rPr lang="en-US" sz="2000" spc="-10" dirty="0">
                <a:solidFill>
                  <a:schemeClr val="bg1"/>
                </a:solidFill>
                <a:effectLst/>
                <a:latin typeface="Times New Roman" panose="02020603050405020304" pitchFamily="18" charset="0"/>
                <a:ea typeface="Times New Roman" panose="02020603050405020304" pitchFamily="18" charset="0"/>
              </a:rPr>
              <a:t>10.1109/ACCESS.2021.10146661.</a:t>
            </a:r>
            <a:endParaRPr lang="en-US" sz="2000" dirty="0">
              <a:solidFill>
                <a:schemeClr val="bg1"/>
              </a:solidFill>
              <a:effectLst/>
              <a:latin typeface="Times New Roman" panose="02020603050405020304" pitchFamily="18" charset="0"/>
              <a:ea typeface="Times New Roman" panose="02020603050405020304" pitchFamily="18" charset="0"/>
            </a:endParaRPr>
          </a:p>
          <a:p>
            <a:pPr marL="0" marR="0" algn="just">
              <a:spcBef>
                <a:spcPts val="975"/>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 </a:t>
            </a:r>
          </a:p>
          <a:p>
            <a:pPr marL="63500" marR="271145" algn="just">
              <a:spcBef>
                <a:spcPts val="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[4] V. Jadhav and S. Ghosh, "Flood location, management, and solution (FLMS): A flood prediction and management system for Kurla," </a:t>
            </a:r>
            <a:r>
              <a:rPr lang="en-US" sz="2000" i="1" dirty="0">
                <a:solidFill>
                  <a:schemeClr val="bg1"/>
                </a:solidFill>
                <a:effectLst/>
                <a:latin typeface="Times New Roman" panose="02020603050405020304" pitchFamily="18" charset="0"/>
                <a:ea typeface="Times New Roman" panose="02020603050405020304" pitchFamily="18" charset="0"/>
              </a:rPr>
              <a:t>IEEE Access</a:t>
            </a:r>
            <a:r>
              <a:rPr lang="en-US" sz="2000" dirty="0">
                <a:solidFill>
                  <a:schemeClr val="bg1"/>
                </a:solidFill>
                <a:effectLst/>
                <a:latin typeface="Times New Roman" panose="02020603050405020304" pitchFamily="18" charset="0"/>
                <a:ea typeface="Times New Roman" panose="02020603050405020304" pitchFamily="18" charset="0"/>
              </a:rPr>
              <a:t>, vol. 10, pp. 10392346, 2021.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 </a:t>
            </a:r>
            <a:r>
              <a:rPr lang="en-US" sz="2000" spc="-10" dirty="0">
                <a:solidFill>
                  <a:schemeClr val="bg1"/>
                </a:solidFill>
                <a:effectLst/>
                <a:latin typeface="Times New Roman" panose="02020603050405020304" pitchFamily="18" charset="0"/>
                <a:ea typeface="Times New Roman" panose="02020603050405020304" pitchFamily="18" charset="0"/>
              </a:rPr>
              <a:t>10.1109/ACCESS.2021.10392346.</a:t>
            </a:r>
            <a:endParaRPr lang="en-US" sz="2000" dirty="0">
              <a:solidFill>
                <a:schemeClr val="bg1"/>
              </a:solidFill>
              <a:effectLst/>
              <a:latin typeface="Times New Roman" panose="02020603050405020304" pitchFamily="18" charset="0"/>
              <a:ea typeface="Times New Roman" panose="02020603050405020304" pitchFamily="18" charset="0"/>
            </a:endParaRPr>
          </a:p>
          <a:p>
            <a:pPr marL="0" marR="0" algn="just">
              <a:spcBef>
                <a:spcPts val="98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 </a:t>
            </a:r>
          </a:p>
          <a:p>
            <a:pPr marL="63500" marR="265430" algn="just">
              <a:spcBef>
                <a:spcPts val="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[5] V. Agarwal and A. Agrawal, "Flood forecasting using machine learning: A review," </a:t>
            </a:r>
            <a:r>
              <a:rPr lang="en-US" sz="2000" i="1" dirty="0">
                <a:solidFill>
                  <a:schemeClr val="bg1"/>
                </a:solidFill>
                <a:effectLst/>
                <a:latin typeface="Times New Roman" panose="02020603050405020304" pitchFamily="18" charset="0"/>
                <a:ea typeface="Times New Roman" panose="02020603050405020304" pitchFamily="18" charset="0"/>
              </a:rPr>
              <a:t>IEEE Access</a:t>
            </a:r>
            <a:r>
              <a:rPr lang="en-US" sz="2000" dirty="0">
                <a:solidFill>
                  <a:schemeClr val="bg1"/>
                </a:solidFill>
                <a:effectLst/>
                <a:latin typeface="Times New Roman" panose="02020603050405020304" pitchFamily="18" charset="0"/>
                <a:ea typeface="Times New Roman" panose="02020603050405020304" pitchFamily="18" charset="0"/>
              </a:rPr>
              <a:t>,</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vol.</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9,</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pp.</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9528099,</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2021.</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a:t>
            </a:r>
            <a:r>
              <a:rPr lang="en-US" sz="2000" spc="20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10.1109/ACCESS.2021.9528099.</a:t>
            </a:r>
          </a:p>
          <a:p>
            <a:pPr marL="0" marR="0" algn="just">
              <a:spcBef>
                <a:spcPts val="955"/>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 </a:t>
            </a:r>
          </a:p>
          <a:p>
            <a:pPr marL="63500" marR="273050" algn="just">
              <a:spcBef>
                <a:spcPts val="0"/>
              </a:spcBef>
              <a:spcAft>
                <a:spcPts val="0"/>
              </a:spcAft>
            </a:pPr>
            <a:r>
              <a:rPr lang="en-US" sz="2000" dirty="0">
                <a:solidFill>
                  <a:schemeClr val="bg1"/>
                </a:solidFill>
                <a:effectLst/>
                <a:latin typeface="Times New Roman" panose="02020603050405020304" pitchFamily="18" charset="0"/>
                <a:ea typeface="Times New Roman" panose="02020603050405020304" pitchFamily="18" charset="0"/>
              </a:rPr>
              <a:t>[6] M. S. Khan, F. Jabeen, and H. A. Khattak, "IoT-based flood early warning system for effective disaster management," </a:t>
            </a:r>
            <a:r>
              <a:rPr lang="en-US" sz="2000" i="1" dirty="0">
                <a:solidFill>
                  <a:schemeClr val="bg1"/>
                </a:solidFill>
                <a:effectLst/>
                <a:latin typeface="Times New Roman" panose="02020603050405020304" pitchFamily="18" charset="0"/>
                <a:ea typeface="Times New Roman" panose="02020603050405020304" pitchFamily="18" charset="0"/>
              </a:rPr>
              <a:t>IEEE Access</a:t>
            </a:r>
            <a:r>
              <a:rPr lang="en-US" sz="2000" dirty="0">
                <a:solidFill>
                  <a:schemeClr val="bg1"/>
                </a:solidFill>
                <a:effectLst/>
                <a:latin typeface="Times New Roman" panose="02020603050405020304" pitchFamily="18" charset="0"/>
                <a:ea typeface="Times New Roman" panose="02020603050405020304" pitchFamily="18" charset="0"/>
              </a:rPr>
              <a:t>, vol. 10, pp. 10559355, 2021. </a:t>
            </a:r>
            <a:r>
              <a:rPr lang="en-US" sz="2000" dirty="0" err="1">
                <a:solidFill>
                  <a:schemeClr val="bg1"/>
                </a:solidFill>
                <a:effectLst/>
                <a:latin typeface="Times New Roman" panose="02020603050405020304" pitchFamily="18" charset="0"/>
                <a:ea typeface="Times New Roman" panose="02020603050405020304" pitchFamily="18" charset="0"/>
              </a:rPr>
              <a:t>doi</a:t>
            </a:r>
            <a:r>
              <a:rPr lang="en-US" sz="2000" dirty="0">
                <a:solidFill>
                  <a:schemeClr val="bg1"/>
                </a:solidFill>
                <a:effectLst/>
                <a:latin typeface="Times New Roman" panose="02020603050405020304" pitchFamily="18" charset="0"/>
                <a:ea typeface="Times New Roman" panose="02020603050405020304" pitchFamily="18" charset="0"/>
              </a:rPr>
              <a:t>: </a:t>
            </a:r>
            <a:r>
              <a:rPr lang="en-US" sz="2000" spc="-10" dirty="0">
                <a:solidFill>
                  <a:schemeClr val="bg1"/>
                </a:solidFill>
                <a:effectLst/>
                <a:latin typeface="Times New Roman" panose="02020603050405020304" pitchFamily="18" charset="0"/>
                <a:ea typeface="Times New Roman" panose="02020603050405020304" pitchFamily="18" charset="0"/>
              </a:rPr>
              <a:t>10.1109/ACCESS.2021.10559355.</a:t>
            </a:r>
            <a:endParaRPr lang="en-US" sz="20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975076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985395" y="251873"/>
            <a:ext cx="1654135" cy="1495544"/>
          </a:xfrm>
          <a:prstGeom prst="rect">
            <a:avLst/>
          </a:prstGeom>
        </p:spPr>
      </p:pic>
      <p:sp>
        <p:nvSpPr>
          <p:cNvPr id="3" name="Text 0"/>
          <p:cNvSpPr/>
          <p:nvPr/>
        </p:nvSpPr>
        <p:spPr>
          <a:xfrm>
            <a:off x="758309" y="2990969"/>
            <a:ext cx="1654135"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4" name="Text 1"/>
          <p:cNvSpPr/>
          <p:nvPr/>
        </p:nvSpPr>
        <p:spPr>
          <a:xfrm>
            <a:off x="3011037" y="485357"/>
            <a:ext cx="11365807" cy="3753894"/>
          </a:xfrm>
          <a:prstGeom prst="rect">
            <a:avLst/>
          </a:prstGeom>
          <a:noFill/>
          <a:ln/>
        </p:spPr>
        <p:txBody>
          <a:bodyPr wrap="square" lIns="0" tIns="0" rIns="0" bIns="0" rtlCol="0" anchor="t"/>
          <a:lstStyle/>
          <a:p>
            <a:pPr marL="0" indent="0" algn="ctr">
              <a:buNone/>
            </a:pPr>
            <a:r>
              <a:rPr lang="en-US" sz="2400" dirty="0">
                <a:solidFill>
                  <a:srgbClr val="FAEBEB"/>
                </a:solidFill>
                <a:latin typeface="Times New Roman" panose="02020603050405020304" pitchFamily="18" charset="0"/>
                <a:ea typeface="Dela Gothic One" pitchFamily="34" charset="-122"/>
                <a:cs typeface="Times New Roman" panose="02020603050405020304" pitchFamily="18" charset="0"/>
              </a:rPr>
              <a:t>Department of Computer Engineering
</a:t>
            </a:r>
            <a:r>
              <a:rPr lang="en-US" sz="2400" b="1" dirty="0">
                <a:solidFill>
                  <a:srgbClr val="FAEBEB"/>
                </a:solidFill>
                <a:latin typeface="Times New Roman" panose="02020603050405020304" pitchFamily="18" charset="0"/>
                <a:ea typeface="Dela Gothic One" pitchFamily="34" charset="-122"/>
                <a:cs typeface="Times New Roman" panose="02020603050405020304" pitchFamily="18" charset="0"/>
              </a:rPr>
              <a:t>DATTA MEGHE COLLEGE OF ENGINEERING ,AIROLI ,                                                 NAVI MUMBAI   - 400 708 </a:t>
            </a:r>
            <a:r>
              <a:rPr lang="en-US" sz="2400" dirty="0">
                <a:solidFill>
                  <a:srgbClr val="FAEBEB"/>
                </a:solidFill>
                <a:latin typeface="Times New Roman" panose="02020603050405020304" pitchFamily="18" charset="0"/>
                <a:ea typeface="Dela Gothic One" pitchFamily="34" charset="-122"/>
                <a:cs typeface="Times New Roman" panose="02020603050405020304" pitchFamily="18" charset="0"/>
              </a:rPr>
              <a:t>
</a:t>
            </a:r>
            <a:r>
              <a:rPr lang="en-US" sz="2400" b="1" dirty="0">
                <a:solidFill>
                  <a:srgbClr val="FAEBEB"/>
                </a:solidFill>
                <a:latin typeface="Times New Roman" panose="02020603050405020304" pitchFamily="18" charset="0"/>
                <a:ea typeface="Dela Gothic One" pitchFamily="34" charset="-122"/>
                <a:cs typeface="Times New Roman" panose="02020603050405020304" pitchFamily="18" charset="0"/>
              </a:rPr>
              <a:t>University of Mumbai</a:t>
            </a:r>
            <a:r>
              <a:rPr lang="en-US" sz="2400" dirty="0">
                <a:solidFill>
                  <a:srgbClr val="FAEBEB"/>
                </a:solidFill>
                <a:latin typeface="Times New Roman" panose="02020603050405020304" pitchFamily="18" charset="0"/>
                <a:ea typeface="Dela Gothic One" pitchFamily="34" charset="-122"/>
                <a:cs typeface="Times New Roman" panose="02020603050405020304" pitchFamily="18" charset="0"/>
              </a:rPr>
              <a:t>
</a:t>
            </a:r>
            <a:r>
              <a:rPr lang="en-US" sz="2400" b="1" dirty="0">
                <a:solidFill>
                  <a:srgbClr val="FAEBEB"/>
                </a:solidFill>
                <a:latin typeface="Times New Roman" panose="02020603050405020304" pitchFamily="18" charset="0"/>
                <a:ea typeface="Dela Gothic One" pitchFamily="34" charset="-122"/>
                <a:cs typeface="Times New Roman" panose="02020603050405020304" pitchFamily="18" charset="0"/>
              </a:rPr>
              <a:t>(AY 2024-25)</a:t>
            </a:r>
            <a:endParaRPr lang="en-US" sz="2400" dirty="0">
              <a:latin typeface="Times New Roman" panose="02020603050405020304" pitchFamily="18" charset="0"/>
              <a:cs typeface="Times New Roman" panose="02020603050405020304" pitchFamily="18" charset="0"/>
            </a:endParaRPr>
          </a:p>
        </p:txBody>
      </p:sp>
      <p:sp>
        <p:nvSpPr>
          <p:cNvPr id="5" name="Text 2"/>
          <p:cNvSpPr/>
          <p:nvPr/>
        </p:nvSpPr>
        <p:spPr>
          <a:xfrm>
            <a:off x="-1265403" y="3428487"/>
            <a:ext cx="7601307" cy="570071"/>
          </a:xfrm>
          <a:prstGeom prst="rect">
            <a:avLst/>
          </a:prstGeom>
          <a:noFill/>
          <a:ln/>
        </p:spPr>
        <p:txBody>
          <a:bodyPr wrap="none" lIns="0" tIns="0" rIns="0" bIns="0" rtlCol="0" anchor="t"/>
          <a:lstStyle/>
          <a:p>
            <a:pPr marL="0" indent="0" algn="ctr">
              <a:lnSpc>
                <a:spcPts val="4450"/>
              </a:lnSpc>
              <a:buNone/>
            </a:pPr>
            <a:r>
              <a:rPr lang="en-US" sz="2000" dirty="0">
                <a:solidFill>
                  <a:srgbClr val="FAEBEB"/>
                </a:solidFill>
                <a:latin typeface="Times New Roman" panose="02020603050405020304" pitchFamily="18" charset="0"/>
                <a:ea typeface="Dela Gothic One" pitchFamily="34" charset="-122"/>
                <a:cs typeface="Times New Roman" panose="02020603050405020304" pitchFamily="18" charset="0"/>
              </a:rPr>
              <a:t>                 </a:t>
            </a: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Under the guidance of-</a:t>
            </a:r>
            <a:endParaRPr lang="en-US" sz="2800" b="1" dirty="0">
              <a:latin typeface="Times New Roman" panose="02020603050405020304" pitchFamily="18" charset="0"/>
              <a:cs typeface="Times New Roman" panose="02020603050405020304" pitchFamily="18" charset="0"/>
            </a:endParaRPr>
          </a:p>
        </p:txBody>
      </p:sp>
      <p:sp>
        <p:nvSpPr>
          <p:cNvPr id="6" name="Text 3"/>
          <p:cNvSpPr/>
          <p:nvPr/>
        </p:nvSpPr>
        <p:spPr>
          <a:xfrm>
            <a:off x="-810828" y="4231042"/>
            <a:ext cx="6618089" cy="1140143"/>
          </a:xfrm>
          <a:prstGeom prst="rect">
            <a:avLst/>
          </a:prstGeom>
          <a:noFill/>
          <a:ln/>
        </p:spPr>
        <p:txBody>
          <a:bodyPr wrap="square" lIns="0" tIns="0" rIns="0" bIns="0" rtlCol="0" anchor="t"/>
          <a:lstStyle/>
          <a:p>
            <a:pPr marL="0" indent="0" algn="ctr">
              <a:lnSpc>
                <a:spcPts val="4450"/>
              </a:lnSpc>
              <a:buNone/>
            </a:pPr>
            <a:r>
              <a:rPr lang="en-US" sz="3200" dirty="0">
                <a:solidFill>
                  <a:srgbClr val="FAEBEB"/>
                </a:solidFill>
                <a:latin typeface="Dela Gothic One" pitchFamily="34" charset="0"/>
                <a:ea typeface="Dela Gothic One" pitchFamily="34" charset="-122"/>
                <a:cs typeface="Dela Gothic One" pitchFamily="34" charset="-120"/>
              </a:rPr>
              <a:t>              </a:t>
            </a:r>
            <a:r>
              <a:rPr lang="en-US" sz="4000" b="1" u="sng" dirty="0">
                <a:solidFill>
                  <a:srgbClr val="F9D933"/>
                </a:solidFill>
                <a:latin typeface="Times New Roman" panose="02020603050405020304" pitchFamily="18" charset="0"/>
                <a:ea typeface="Dela Gothic One" pitchFamily="34" charset="-122"/>
                <a:cs typeface="Times New Roman" panose="02020603050405020304" pitchFamily="18" charset="0"/>
              </a:rPr>
              <a:t>Dr. J .R . </a:t>
            </a:r>
            <a:r>
              <a:rPr lang="en-US" sz="4000" b="1" u="sng" dirty="0" err="1">
                <a:solidFill>
                  <a:srgbClr val="F9D933"/>
                </a:solidFill>
                <a:latin typeface="Times New Roman" panose="02020603050405020304" pitchFamily="18" charset="0"/>
                <a:ea typeface="Dela Gothic One" pitchFamily="34" charset="-122"/>
                <a:cs typeface="Times New Roman" panose="02020603050405020304" pitchFamily="18" charset="0"/>
              </a:rPr>
              <a:t>Nandwalkar</a:t>
            </a:r>
            <a:r>
              <a:rPr lang="en-US" sz="4000" b="1" u="sng" dirty="0">
                <a:solidFill>
                  <a:srgbClr val="F9D933"/>
                </a:solidFill>
                <a:latin typeface="Times New Roman" panose="02020603050405020304" pitchFamily="18" charset="0"/>
                <a:ea typeface="Dela Gothic One" pitchFamily="34" charset="-122"/>
                <a:cs typeface="Times New Roman" panose="02020603050405020304" pitchFamily="18" charset="0"/>
              </a:rPr>
              <a:t>  </a:t>
            </a:r>
            <a:r>
              <a:rPr lang="en-US" sz="4000" dirty="0">
                <a:solidFill>
                  <a:srgbClr val="FAEBEB"/>
                </a:solidFill>
                <a:latin typeface="Dela Gothic One" pitchFamily="34" charset="0"/>
                <a:ea typeface="Dela Gothic One" pitchFamily="34" charset="-122"/>
                <a:cs typeface="Dela Gothic One" pitchFamily="34" charset="-120"/>
              </a:rPr>
              <a:t>
</a:t>
            </a:r>
            <a:endParaRPr lang="en-US" sz="4000" dirty="0"/>
          </a:p>
        </p:txBody>
      </p:sp>
      <p:sp>
        <p:nvSpPr>
          <p:cNvPr id="7" name="Text 0">
            <a:extLst>
              <a:ext uri="{FF2B5EF4-FFF2-40B4-BE49-F238E27FC236}">
                <a16:creationId xmlns:a16="http://schemas.microsoft.com/office/drawing/2014/main" id="{C718CCB1-CF7A-1E1F-9D09-270FB15DE30E}"/>
              </a:ext>
            </a:extLst>
          </p:cNvPr>
          <p:cNvSpPr/>
          <p:nvPr/>
        </p:nvSpPr>
        <p:spPr>
          <a:xfrm>
            <a:off x="8461474" y="2768578"/>
            <a:ext cx="4433530"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                                </a:t>
            </a: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Team Members</a:t>
            </a:r>
            <a:endParaRPr lang="en-US" sz="2800" b="1" dirty="0">
              <a:latin typeface="Times New Roman" panose="02020603050405020304" pitchFamily="18" charset="0"/>
              <a:cs typeface="Times New Roman" panose="02020603050405020304" pitchFamily="18" charset="0"/>
            </a:endParaRPr>
          </a:p>
        </p:txBody>
      </p:sp>
      <p:sp>
        <p:nvSpPr>
          <p:cNvPr id="8" name="Shape 1">
            <a:extLst>
              <a:ext uri="{FF2B5EF4-FFF2-40B4-BE49-F238E27FC236}">
                <a16:creationId xmlns:a16="http://schemas.microsoft.com/office/drawing/2014/main" id="{13177790-4150-C09A-7DF4-DDFE57452776}"/>
              </a:ext>
            </a:extLst>
          </p:cNvPr>
          <p:cNvSpPr/>
          <p:nvPr/>
        </p:nvSpPr>
        <p:spPr>
          <a:xfrm>
            <a:off x="6872168" y="3337680"/>
            <a:ext cx="7627382" cy="4501396"/>
          </a:xfrm>
          <a:prstGeom prst="roundRect">
            <a:avLst>
              <a:gd name="adj" fmla="val 2076"/>
            </a:avLst>
          </a:prstGeom>
          <a:noFill/>
          <a:ln w="7620">
            <a:solidFill>
              <a:srgbClr val="FFFFFF">
                <a:alpha val="24000"/>
              </a:srgbClr>
            </a:solidFill>
            <a:prstDash val="solid"/>
          </a:ln>
        </p:spPr>
      </p:sp>
      <p:sp>
        <p:nvSpPr>
          <p:cNvPr id="9" name="Shape 2">
            <a:extLst>
              <a:ext uri="{FF2B5EF4-FFF2-40B4-BE49-F238E27FC236}">
                <a16:creationId xmlns:a16="http://schemas.microsoft.com/office/drawing/2014/main" id="{5AC6621A-6874-9C59-7D12-A9222238ECC4}"/>
              </a:ext>
            </a:extLst>
          </p:cNvPr>
          <p:cNvSpPr/>
          <p:nvPr/>
        </p:nvSpPr>
        <p:spPr>
          <a:xfrm>
            <a:off x="6872168" y="3422249"/>
            <a:ext cx="7612142" cy="992624"/>
          </a:xfrm>
          <a:prstGeom prst="rect">
            <a:avLst/>
          </a:prstGeom>
          <a:solidFill>
            <a:srgbClr val="FFFFFF">
              <a:alpha val="4000"/>
            </a:srgbClr>
          </a:solidFill>
          <a:ln/>
        </p:spPr>
      </p:sp>
      <p:sp>
        <p:nvSpPr>
          <p:cNvPr id="10" name="Text 3">
            <a:extLst>
              <a:ext uri="{FF2B5EF4-FFF2-40B4-BE49-F238E27FC236}">
                <a16:creationId xmlns:a16="http://schemas.microsoft.com/office/drawing/2014/main" id="{3B4F187E-D309-91DA-180E-6B9B6791AF89}"/>
              </a:ext>
            </a:extLst>
          </p:cNvPr>
          <p:cNvSpPr/>
          <p:nvPr/>
        </p:nvSpPr>
        <p:spPr>
          <a:xfrm>
            <a:off x="7088743" y="3559765"/>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808080"/>
                </a:solidFill>
                <a:latin typeface="Times New Roman" panose="02020603050405020304" pitchFamily="18" charset="0"/>
                <a:ea typeface="Dela Gothic One" pitchFamily="34" charset="-122"/>
                <a:cs typeface="Times New Roman" panose="02020603050405020304" pitchFamily="18" charset="0"/>
              </a:rPr>
              <a:t>Roll No.</a:t>
            </a:r>
            <a:endParaRPr lang="en-US" sz="2800" b="1" dirty="0">
              <a:latin typeface="Times New Roman" panose="02020603050405020304" pitchFamily="18" charset="0"/>
              <a:cs typeface="Times New Roman" panose="02020603050405020304" pitchFamily="18" charset="0"/>
            </a:endParaRPr>
          </a:p>
        </p:txBody>
      </p:sp>
      <p:sp>
        <p:nvSpPr>
          <p:cNvPr id="11" name="Text 4">
            <a:extLst>
              <a:ext uri="{FF2B5EF4-FFF2-40B4-BE49-F238E27FC236}">
                <a16:creationId xmlns:a16="http://schemas.microsoft.com/office/drawing/2014/main" id="{67EB149F-A663-9F27-1FE1-1B542F926199}"/>
              </a:ext>
            </a:extLst>
          </p:cNvPr>
          <p:cNvSpPr/>
          <p:nvPr/>
        </p:nvSpPr>
        <p:spPr>
          <a:xfrm>
            <a:off x="10898624" y="3559765"/>
            <a:ext cx="3369112" cy="855107"/>
          </a:xfrm>
          <a:prstGeom prst="rect">
            <a:avLst/>
          </a:prstGeom>
          <a:noFill/>
          <a:ln/>
        </p:spPr>
        <p:txBody>
          <a:bodyPr wrap="square" lIns="0" tIns="0" rIns="0" bIns="0" rtlCol="0" anchor="t"/>
          <a:lstStyle/>
          <a:p>
            <a:pPr marL="0" indent="0">
              <a:lnSpc>
                <a:spcPts val="3350"/>
              </a:lnSpc>
              <a:buNone/>
            </a:pPr>
            <a:r>
              <a:rPr lang="en-US" sz="2800" b="1" dirty="0">
                <a:solidFill>
                  <a:srgbClr val="CCCCCC"/>
                </a:solidFill>
                <a:latin typeface="Times New Roman" panose="02020603050405020304" pitchFamily="18" charset="0"/>
                <a:ea typeface="Dela Gothic One" pitchFamily="34" charset="-122"/>
                <a:cs typeface="Times New Roman" panose="02020603050405020304" pitchFamily="18" charset="0"/>
              </a:rPr>
              <a:t>Names of members</a:t>
            </a:r>
            <a:endParaRPr lang="en-US" sz="2800" b="1" dirty="0">
              <a:latin typeface="Times New Roman" panose="02020603050405020304" pitchFamily="18" charset="0"/>
              <a:cs typeface="Times New Roman" panose="02020603050405020304" pitchFamily="18" charset="0"/>
            </a:endParaRPr>
          </a:p>
        </p:txBody>
      </p:sp>
      <p:sp>
        <p:nvSpPr>
          <p:cNvPr id="12" name="Shape 5">
            <a:extLst>
              <a:ext uri="{FF2B5EF4-FFF2-40B4-BE49-F238E27FC236}">
                <a16:creationId xmlns:a16="http://schemas.microsoft.com/office/drawing/2014/main" id="{BB60B996-B031-1186-E526-EE6E564DFECF}"/>
              </a:ext>
            </a:extLst>
          </p:cNvPr>
          <p:cNvSpPr/>
          <p:nvPr/>
        </p:nvSpPr>
        <p:spPr>
          <a:xfrm>
            <a:off x="6872168" y="4724824"/>
            <a:ext cx="7612142" cy="992623"/>
          </a:xfrm>
          <a:prstGeom prst="rect">
            <a:avLst/>
          </a:prstGeom>
          <a:solidFill>
            <a:srgbClr val="000000">
              <a:alpha val="4000"/>
            </a:srgbClr>
          </a:solidFill>
          <a:ln/>
        </p:spPr>
      </p:sp>
      <p:sp>
        <p:nvSpPr>
          <p:cNvPr id="13" name="Text 6">
            <a:extLst>
              <a:ext uri="{FF2B5EF4-FFF2-40B4-BE49-F238E27FC236}">
                <a16:creationId xmlns:a16="http://schemas.microsoft.com/office/drawing/2014/main" id="{EF27FA03-048D-3FD8-2BE1-449CBBECE01F}"/>
              </a:ext>
            </a:extLst>
          </p:cNvPr>
          <p:cNvSpPr/>
          <p:nvPr/>
        </p:nvSpPr>
        <p:spPr>
          <a:xfrm>
            <a:off x="7088743" y="4689906"/>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42</a:t>
            </a:r>
            <a:endParaRPr lang="en-US" sz="2800" b="1" dirty="0">
              <a:latin typeface="Times New Roman" panose="02020603050405020304" pitchFamily="18" charset="0"/>
              <a:cs typeface="Times New Roman" panose="02020603050405020304" pitchFamily="18" charset="0"/>
            </a:endParaRPr>
          </a:p>
        </p:txBody>
      </p:sp>
      <p:sp>
        <p:nvSpPr>
          <p:cNvPr id="14" name="Text 7">
            <a:extLst>
              <a:ext uri="{FF2B5EF4-FFF2-40B4-BE49-F238E27FC236}">
                <a16:creationId xmlns:a16="http://schemas.microsoft.com/office/drawing/2014/main" id="{859152C2-1D5C-715E-1000-C0AFC46A7C42}"/>
              </a:ext>
            </a:extLst>
          </p:cNvPr>
          <p:cNvSpPr/>
          <p:nvPr/>
        </p:nvSpPr>
        <p:spPr>
          <a:xfrm>
            <a:off x="10898624" y="4689906"/>
            <a:ext cx="3369112" cy="855107"/>
          </a:xfrm>
          <a:prstGeom prst="rect">
            <a:avLst/>
          </a:prstGeom>
          <a:noFill/>
          <a:ln/>
        </p:spPr>
        <p:txBody>
          <a:bodyPr wrap="squar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Akanksha Jagtap</a:t>
            </a:r>
            <a:endParaRPr lang="en-US" sz="2800" b="1" dirty="0">
              <a:latin typeface="Times New Roman" panose="02020603050405020304" pitchFamily="18" charset="0"/>
              <a:cs typeface="Times New Roman" panose="02020603050405020304" pitchFamily="18" charset="0"/>
            </a:endParaRPr>
          </a:p>
        </p:txBody>
      </p:sp>
      <p:sp>
        <p:nvSpPr>
          <p:cNvPr id="15" name="Shape 8">
            <a:extLst>
              <a:ext uri="{FF2B5EF4-FFF2-40B4-BE49-F238E27FC236}">
                <a16:creationId xmlns:a16="http://schemas.microsoft.com/office/drawing/2014/main" id="{147A1F12-F23F-6B47-5D06-582FA01C762F}"/>
              </a:ext>
            </a:extLst>
          </p:cNvPr>
          <p:cNvSpPr/>
          <p:nvPr/>
        </p:nvSpPr>
        <p:spPr>
          <a:xfrm>
            <a:off x="6872168" y="5324810"/>
            <a:ext cx="7391758" cy="615760"/>
          </a:xfrm>
          <a:prstGeom prst="rect">
            <a:avLst/>
          </a:prstGeom>
          <a:solidFill>
            <a:srgbClr val="FFFFFF">
              <a:alpha val="4000"/>
            </a:srgbClr>
          </a:solidFill>
          <a:ln/>
        </p:spPr>
        <p:txBody>
          <a:bodyPr/>
          <a:lstStyle/>
          <a:p>
            <a:endParaRPr lang="en-US" dirty="0"/>
          </a:p>
        </p:txBody>
      </p:sp>
      <p:sp>
        <p:nvSpPr>
          <p:cNvPr id="16" name="Text 9">
            <a:extLst>
              <a:ext uri="{FF2B5EF4-FFF2-40B4-BE49-F238E27FC236}">
                <a16:creationId xmlns:a16="http://schemas.microsoft.com/office/drawing/2014/main" id="{2DAE2ACB-5594-6E76-D043-F4F227A2ECE9}"/>
              </a:ext>
            </a:extLst>
          </p:cNvPr>
          <p:cNvSpPr/>
          <p:nvPr/>
        </p:nvSpPr>
        <p:spPr>
          <a:xfrm>
            <a:off x="7088743" y="5409488"/>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43</a:t>
            </a:r>
            <a:endParaRPr lang="en-US" sz="2800" b="1" dirty="0">
              <a:latin typeface="Times New Roman" panose="02020603050405020304" pitchFamily="18" charset="0"/>
              <a:cs typeface="Times New Roman" panose="02020603050405020304" pitchFamily="18" charset="0"/>
            </a:endParaRPr>
          </a:p>
        </p:txBody>
      </p:sp>
      <p:sp>
        <p:nvSpPr>
          <p:cNvPr id="17" name="Text 10">
            <a:extLst>
              <a:ext uri="{FF2B5EF4-FFF2-40B4-BE49-F238E27FC236}">
                <a16:creationId xmlns:a16="http://schemas.microsoft.com/office/drawing/2014/main" id="{2E8A58D3-0ADD-565C-19C1-CC5FEAA70952}"/>
              </a:ext>
            </a:extLst>
          </p:cNvPr>
          <p:cNvSpPr/>
          <p:nvPr/>
        </p:nvSpPr>
        <p:spPr>
          <a:xfrm>
            <a:off x="10883384" y="5402596"/>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Ishika  Jain</a:t>
            </a:r>
            <a:endParaRPr lang="en-US" sz="2800" b="1" dirty="0">
              <a:latin typeface="Times New Roman" panose="02020603050405020304" pitchFamily="18" charset="0"/>
              <a:cs typeface="Times New Roman" panose="02020603050405020304" pitchFamily="18" charset="0"/>
            </a:endParaRPr>
          </a:p>
        </p:txBody>
      </p:sp>
      <p:sp>
        <p:nvSpPr>
          <p:cNvPr id="18" name="Shape 11">
            <a:extLst>
              <a:ext uri="{FF2B5EF4-FFF2-40B4-BE49-F238E27FC236}">
                <a16:creationId xmlns:a16="http://schemas.microsoft.com/office/drawing/2014/main" id="{A895F056-1ED5-8DE0-9B0F-79D462619540}"/>
              </a:ext>
            </a:extLst>
          </p:cNvPr>
          <p:cNvSpPr/>
          <p:nvPr/>
        </p:nvSpPr>
        <p:spPr>
          <a:xfrm>
            <a:off x="6761976" y="5889881"/>
            <a:ext cx="7612142" cy="729868"/>
          </a:xfrm>
          <a:prstGeom prst="rect">
            <a:avLst/>
          </a:prstGeom>
          <a:solidFill>
            <a:srgbClr val="000000">
              <a:alpha val="4000"/>
            </a:srgbClr>
          </a:solidFill>
          <a:ln/>
        </p:spPr>
      </p:sp>
      <p:sp>
        <p:nvSpPr>
          <p:cNvPr id="19" name="Text 12">
            <a:extLst>
              <a:ext uri="{FF2B5EF4-FFF2-40B4-BE49-F238E27FC236}">
                <a16:creationId xmlns:a16="http://schemas.microsoft.com/office/drawing/2014/main" id="{EA871344-4389-3328-E1CD-0B0735517500}"/>
              </a:ext>
            </a:extLst>
          </p:cNvPr>
          <p:cNvSpPr/>
          <p:nvPr/>
        </p:nvSpPr>
        <p:spPr>
          <a:xfrm>
            <a:off x="7088743" y="6232599"/>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51</a:t>
            </a:r>
            <a:endParaRPr lang="en-US" sz="2800" b="1" dirty="0">
              <a:latin typeface="Times New Roman" panose="02020603050405020304" pitchFamily="18" charset="0"/>
              <a:cs typeface="Times New Roman" panose="02020603050405020304" pitchFamily="18" charset="0"/>
            </a:endParaRPr>
          </a:p>
        </p:txBody>
      </p:sp>
      <p:sp>
        <p:nvSpPr>
          <p:cNvPr id="20" name="Text 13">
            <a:extLst>
              <a:ext uri="{FF2B5EF4-FFF2-40B4-BE49-F238E27FC236}">
                <a16:creationId xmlns:a16="http://schemas.microsoft.com/office/drawing/2014/main" id="{1247DFD7-813F-DEA7-CA0E-A0A559FC198C}"/>
              </a:ext>
            </a:extLst>
          </p:cNvPr>
          <p:cNvSpPr/>
          <p:nvPr/>
        </p:nvSpPr>
        <p:spPr>
          <a:xfrm>
            <a:off x="10898624" y="6175605"/>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Sakshi  Kakad</a:t>
            </a:r>
            <a:endParaRPr lang="en-US" sz="2800" b="1" dirty="0">
              <a:latin typeface="Times New Roman" panose="02020603050405020304" pitchFamily="18" charset="0"/>
              <a:cs typeface="Times New Roman" panose="02020603050405020304" pitchFamily="18" charset="0"/>
            </a:endParaRPr>
          </a:p>
        </p:txBody>
      </p:sp>
      <p:sp>
        <p:nvSpPr>
          <p:cNvPr id="21" name="Shape 14">
            <a:extLst>
              <a:ext uri="{FF2B5EF4-FFF2-40B4-BE49-F238E27FC236}">
                <a16:creationId xmlns:a16="http://schemas.microsoft.com/office/drawing/2014/main" id="{618BF4C6-3E24-AFC5-2616-6A6C26196DC3}"/>
              </a:ext>
            </a:extLst>
          </p:cNvPr>
          <p:cNvSpPr/>
          <p:nvPr/>
        </p:nvSpPr>
        <p:spPr>
          <a:xfrm>
            <a:off x="6872168" y="6795748"/>
            <a:ext cx="7612142" cy="549926"/>
          </a:xfrm>
          <a:prstGeom prst="rect">
            <a:avLst/>
          </a:prstGeom>
          <a:solidFill>
            <a:srgbClr val="FFFFFF">
              <a:alpha val="4000"/>
            </a:srgbClr>
          </a:solidFill>
          <a:ln/>
        </p:spPr>
        <p:txBody>
          <a:bodyPr/>
          <a:lstStyle/>
          <a:p>
            <a:endParaRPr lang="en-US" dirty="0"/>
          </a:p>
        </p:txBody>
      </p:sp>
      <p:sp>
        <p:nvSpPr>
          <p:cNvPr id="22" name="Text 15">
            <a:extLst>
              <a:ext uri="{FF2B5EF4-FFF2-40B4-BE49-F238E27FC236}">
                <a16:creationId xmlns:a16="http://schemas.microsoft.com/office/drawing/2014/main" id="{95B84AAA-E381-E54C-A5C7-020828201474}"/>
              </a:ext>
            </a:extLst>
          </p:cNvPr>
          <p:cNvSpPr/>
          <p:nvPr/>
        </p:nvSpPr>
        <p:spPr>
          <a:xfrm>
            <a:off x="7088743" y="6948876"/>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58</a:t>
            </a:r>
            <a:endParaRPr lang="en-US" sz="2800" b="1" dirty="0">
              <a:latin typeface="Times New Roman" panose="02020603050405020304" pitchFamily="18" charset="0"/>
              <a:cs typeface="Times New Roman" panose="02020603050405020304" pitchFamily="18" charset="0"/>
            </a:endParaRPr>
          </a:p>
        </p:txBody>
      </p:sp>
      <p:sp>
        <p:nvSpPr>
          <p:cNvPr id="23" name="Text 16">
            <a:extLst>
              <a:ext uri="{FF2B5EF4-FFF2-40B4-BE49-F238E27FC236}">
                <a16:creationId xmlns:a16="http://schemas.microsoft.com/office/drawing/2014/main" id="{89F550A0-3E5D-A86B-3F5A-EA44B1083BB3}"/>
              </a:ext>
            </a:extLst>
          </p:cNvPr>
          <p:cNvSpPr/>
          <p:nvPr/>
        </p:nvSpPr>
        <p:spPr>
          <a:xfrm>
            <a:off x="10883384" y="6905473"/>
            <a:ext cx="3369112" cy="427553"/>
          </a:xfrm>
          <a:prstGeom prst="rect">
            <a:avLst/>
          </a:prstGeom>
          <a:noFill/>
          <a:ln/>
        </p:spPr>
        <p:txBody>
          <a:bodyPr wrap="none" lIns="0" tIns="0" rIns="0" bIns="0" rtlCol="0" anchor="t"/>
          <a:lstStyle/>
          <a:p>
            <a:pPr marL="0" indent="0">
              <a:lnSpc>
                <a:spcPts val="3350"/>
              </a:lnSpc>
              <a:buNone/>
            </a:pPr>
            <a:r>
              <a:rPr lang="en-US" sz="2800" b="1" dirty="0">
                <a:solidFill>
                  <a:srgbClr val="FAEBEB"/>
                </a:solidFill>
                <a:latin typeface="Times New Roman" panose="02020603050405020304" pitchFamily="18" charset="0"/>
                <a:ea typeface="Dela Gothic One" pitchFamily="34" charset="-122"/>
                <a:cs typeface="Times New Roman" panose="02020603050405020304" pitchFamily="18" charset="0"/>
              </a:rPr>
              <a:t>Arati  Kokitkar</a:t>
            </a:r>
            <a:endParaRPr lang="en-US" sz="2800"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58309" y="1867972"/>
            <a:ext cx="131137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3" name="Text 1"/>
          <p:cNvSpPr/>
          <p:nvPr/>
        </p:nvSpPr>
        <p:spPr>
          <a:xfrm>
            <a:off x="758309" y="2458403"/>
            <a:ext cx="131137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4" name="Text 2"/>
          <p:cNvSpPr/>
          <p:nvPr/>
        </p:nvSpPr>
        <p:spPr>
          <a:xfrm>
            <a:off x="758309" y="3048833"/>
            <a:ext cx="131137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5" name="Text 3"/>
          <p:cNvSpPr/>
          <p:nvPr/>
        </p:nvSpPr>
        <p:spPr>
          <a:xfrm>
            <a:off x="3381018" y="3720465"/>
            <a:ext cx="7868245" cy="983575"/>
          </a:xfrm>
          <a:prstGeom prst="rect">
            <a:avLst/>
          </a:prstGeom>
          <a:noFill/>
          <a:ln/>
        </p:spPr>
        <p:txBody>
          <a:bodyPr wrap="none" lIns="0" tIns="0" rIns="0" bIns="0" rtlCol="0" anchor="t"/>
          <a:lstStyle/>
          <a:p>
            <a:pPr marL="0" indent="0" algn="ctr">
              <a:lnSpc>
                <a:spcPts val="7700"/>
              </a:lnSpc>
              <a:buNone/>
            </a:pPr>
            <a:r>
              <a:rPr lang="en-US" sz="6150" b="1" dirty="0">
                <a:solidFill>
                  <a:srgbClr val="F9D933"/>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THANK YOU !!</a:t>
            </a:r>
            <a:endParaRPr lang="en-US" sz="615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Text 4"/>
          <p:cNvSpPr/>
          <p:nvPr/>
        </p:nvSpPr>
        <p:spPr>
          <a:xfrm>
            <a:off x="758309" y="5028962"/>
            <a:ext cx="13113782" cy="346710"/>
          </a:xfrm>
          <a:prstGeom prst="rect">
            <a:avLst/>
          </a:prstGeom>
          <a:noFill/>
          <a:ln/>
        </p:spPr>
        <p:txBody>
          <a:bodyPr wrap="none" lIns="0" tIns="0" rIns="0" bIns="0" rtlCol="0" anchor="t"/>
          <a:lstStyle/>
          <a:p>
            <a:pPr marL="0" indent="0" algn="ctr">
              <a:lnSpc>
                <a:spcPts val="2700"/>
              </a:lnSpc>
              <a:buNone/>
            </a:pPr>
            <a:endParaRPr lang="en-US" sz="1700" dirty="0"/>
          </a:p>
        </p:txBody>
      </p:sp>
      <p:sp>
        <p:nvSpPr>
          <p:cNvPr id="7" name="Text 5"/>
          <p:cNvSpPr/>
          <p:nvPr/>
        </p:nvSpPr>
        <p:spPr>
          <a:xfrm>
            <a:off x="758309" y="5619393"/>
            <a:ext cx="13113782" cy="346710"/>
          </a:xfrm>
          <a:prstGeom prst="rect">
            <a:avLst/>
          </a:prstGeom>
          <a:noFill/>
          <a:ln/>
        </p:spPr>
        <p:txBody>
          <a:bodyPr wrap="none" lIns="0" tIns="0" rIns="0" bIns="0" rtlCol="0" anchor="t"/>
          <a:lstStyle/>
          <a:p>
            <a:pPr marL="0" indent="0" algn="ctr">
              <a:lnSpc>
                <a:spcPts val="2700"/>
              </a:lnSpc>
              <a:buNone/>
            </a:pPr>
            <a:endParaRPr lang="en-US" sz="1700" dirty="0"/>
          </a:p>
        </p:txBody>
      </p:sp>
      <p:sp>
        <p:nvSpPr>
          <p:cNvPr id="8" name="Text 6"/>
          <p:cNvSpPr/>
          <p:nvPr/>
        </p:nvSpPr>
        <p:spPr>
          <a:xfrm>
            <a:off x="758309" y="6209824"/>
            <a:ext cx="13113782" cy="346710"/>
          </a:xfrm>
          <a:prstGeom prst="rect">
            <a:avLst/>
          </a:prstGeom>
          <a:noFill/>
          <a:ln/>
        </p:spPr>
        <p:txBody>
          <a:bodyPr wrap="none" lIns="0" tIns="0" rIns="0" bIns="0" rtlCol="0" anchor="t"/>
          <a:lstStyle/>
          <a:p>
            <a:pPr marL="0" indent="0" algn="ctr">
              <a:lnSpc>
                <a:spcPts val="2700"/>
              </a:lnSpc>
              <a:buNone/>
            </a:pPr>
            <a:endParaRPr lang="en-US" sz="17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D15E85D-1040-C692-F609-E23D01489F88}"/>
              </a:ext>
            </a:extLst>
          </p:cNvPr>
          <p:cNvPicPr>
            <a:picLocks noChangeAspect="1"/>
          </p:cNvPicPr>
          <p:nvPr/>
        </p:nvPicPr>
        <p:blipFill>
          <a:blip r:embed="rId2"/>
          <a:stretch>
            <a:fillRect/>
          </a:stretch>
        </p:blipFill>
        <p:spPr>
          <a:xfrm>
            <a:off x="0" y="0"/>
            <a:ext cx="14630400" cy="2255758"/>
          </a:xfrm>
          <a:prstGeom prst="rect">
            <a:avLst/>
          </a:prstGeom>
        </p:spPr>
      </p:pic>
      <p:sp>
        <p:nvSpPr>
          <p:cNvPr id="4" name="TextBox 3">
            <a:extLst>
              <a:ext uri="{FF2B5EF4-FFF2-40B4-BE49-F238E27FC236}">
                <a16:creationId xmlns:a16="http://schemas.microsoft.com/office/drawing/2014/main" id="{33D97A3C-D413-4211-8D45-48942199559C}"/>
              </a:ext>
            </a:extLst>
          </p:cNvPr>
          <p:cNvSpPr txBox="1"/>
          <p:nvPr/>
        </p:nvSpPr>
        <p:spPr>
          <a:xfrm>
            <a:off x="3511826" y="2567090"/>
            <a:ext cx="7315200" cy="640560"/>
          </a:xfrm>
          <a:prstGeom prst="rect">
            <a:avLst/>
          </a:prstGeom>
          <a:noFill/>
        </p:spPr>
        <p:txBody>
          <a:bodyPr wrap="square">
            <a:spAutoFit/>
          </a:bodyPr>
          <a:lstStyle/>
          <a:p>
            <a:pPr marL="0" indent="0" algn="ctr">
              <a:lnSpc>
                <a:spcPts val="4650"/>
              </a:lnSpc>
              <a:buNone/>
            </a:pPr>
            <a:r>
              <a:rPr lang="en-US" sz="3200" u="sng" dirty="0">
                <a:solidFill>
                  <a:srgbClr val="FAEBEB"/>
                </a:solidFill>
                <a:latin typeface="Times New Roman" panose="02020603050405020304" pitchFamily="18" charset="0"/>
                <a:ea typeface="Dela Gothic One" pitchFamily="34" charset="-122"/>
                <a:cs typeface="Times New Roman" panose="02020603050405020304" pitchFamily="18" charset="0"/>
              </a:rPr>
              <a:t>Topics To Be Discussed:</a:t>
            </a:r>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B6AB27D3-515C-7FF6-33A4-DF167C4514DB}"/>
              </a:ext>
            </a:extLst>
          </p:cNvPr>
          <p:cNvSpPr txBox="1"/>
          <p:nvPr/>
        </p:nvSpPr>
        <p:spPr>
          <a:xfrm>
            <a:off x="834888" y="7052393"/>
            <a:ext cx="7315200" cy="2246769"/>
          </a:xfrm>
          <a:prstGeom prst="rect">
            <a:avLst/>
          </a:prstGeom>
          <a:noFill/>
        </p:spPr>
        <p:txBody>
          <a:bodyPr wrap="square">
            <a:spAutoFit/>
          </a:bodyPr>
          <a:lstStyle/>
          <a:p>
            <a:pPr>
              <a:lnSpc>
                <a:spcPts val="2800"/>
              </a:lnSpc>
            </a:pPr>
            <a:endParaRPr lang="en-US" sz="2800" b="1" dirty="0">
              <a:latin typeface="Times New Roman" panose="02020603050405020304" pitchFamily="18" charset="0"/>
              <a:cs typeface="Times New Roman" panose="02020603050405020304" pitchFamily="18" charset="0"/>
            </a:endParaRPr>
          </a:p>
          <a:p>
            <a:pPr>
              <a:lnSpc>
                <a:spcPts val="2800"/>
              </a:lnSpc>
            </a:pPr>
            <a:endParaRPr lang="en-US" sz="2800" b="1" dirty="0">
              <a:latin typeface="Times New Roman" panose="02020603050405020304" pitchFamily="18" charset="0"/>
              <a:cs typeface="Times New Roman" panose="02020603050405020304" pitchFamily="18" charset="0"/>
            </a:endParaRPr>
          </a:p>
          <a:p>
            <a:pPr>
              <a:lnSpc>
                <a:spcPts val="2800"/>
              </a:lnSpc>
            </a:pPr>
            <a:endParaRPr lang="en-US" sz="2800" b="1" dirty="0">
              <a:latin typeface="Times New Roman" panose="02020603050405020304" pitchFamily="18" charset="0"/>
              <a:cs typeface="Times New Roman" panose="02020603050405020304" pitchFamily="18" charset="0"/>
            </a:endParaRPr>
          </a:p>
          <a:p>
            <a:pPr>
              <a:lnSpc>
                <a:spcPts val="2800"/>
              </a:lnSpc>
            </a:pPr>
            <a:endParaRPr 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lnSpc>
                <a:spcPts val="2800"/>
              </a:lnSpc>
              <a:buNone/>
            </a:pPr>
            <a:endParaRPr lang="en-US" sz="2800" b="1"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endParaRPr>
          </a:p>
          <a:p>
            <a:pPr marL="0" indent="0">
              <a:lnSpc>
                <a:spcPts val="2800"/>
              </a:lnSpc>
              <a:buNone/>
            </a:pPr>
            <a:endParaRPr 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aphicFrame>
        <p:nvGraphicFramePr>
          <p:cNvPr id="18" name="Diagram 17">
            <a:extLst>
              <a:ext uri="{FF2B5EF4-FFF2-40B4-BE49-F238E27FC236}">
                <a16:creationId xmlns:a16="http://schemas.microsoft.com/office/drawing/2014/main" id="{A927385E-A362-3334-9EC8-57C1A8B68F5D}"/>
              </a:ext>
            </a:extLst>
          </p:cNvPr>
          <p:cNvGraphicFramePr/>
          <p:nvPr>
            <p:extLst>
              <p:ext uri="{D42A27DB-BD31-4B8C-83A1-F6EECF244321}">
                <p14:modId xmlns:p14="http://schemas.microsoft.com/office/powerpoint/2010/main" val="2040835511"/>
              </p:ext>
            </p:extLst>
          </p:nvPr>
        </p:nvGraphicFramePr>
        <p:xfrm>
          <a:off x="377687" y="3633630"/>
          <a:ext cx="7142922" cy="30590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9" name="Diagram 18">
            <a:extLst>
              <a:ext uri="{FF2B5EF4-FFF2-40B4-BE49-F238E27FC236}">
                <a16:creationId xmlns:a16="http://schemas.microsoft.com/office/drawing/2014/main" id="{3DC81E19-D32D-50B7-D1AE-57EF02B7F3EF}"/>
              </a:ext>
            </a:extLst>
          </p:cNvPr>
          <p:cNvGraphicFramePr/>
          <p:nvPr>
            <p:extLst>
              <p:ext uri="{D42A27DB-BD31-4B8C-83A1-F6EECF244321}">
                <p14:modId xmlns:p14="http://schemas.microsoft.com/office/powerpoint/2010/main" val="3352834417"/>
              </p:ext>
            </p:extLst>
          </p:nvPr>
        </p:nvGraphicFramePr>
        <p:xfrm>
          <a:off x="6745357" y="3633630"/>
          <a:ext cx="7142922" cy="30590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19208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30981" y="2268260"/>
            <a:ext cx="5024437" cy="3692962"/>
          </a:xfrm>
          <a:prstGeom prst="rect">
            <a:avLst/>
          </a:prstGeom>
        </p:spPr>
      </p:pic>
      <p:sp>
        <p:nvSpPr>
          <p:cNvPr id="3" name="Text 0"/>
          <p:cNvSpPr/>
          <p:nvPr/>
        </p:nvSpPr>
        <p:spPr>
          <a:xfrm>
            <a:off x="6133267" y="692587"/>
            <a:ext cx="4863822" cy="607933"/>
          </a:xfrm>
          <a:prstGeom prst="rect">
            <a:avLst/>
          </a:prstGeom>
          <a:noFill/>
          <a:ln/>
        </p:spPr>
        <p:txBody>
          <a:bodyPr wrap="none" lIns="0" tIns="0" rIns="0" bIns="0" rtlCol="0" anchor="t"/>
          <a:lstStyle/>
          <a:p>
            <a:pPr marL="0" indent="0">
              <a:lnSpc>
                <a:spcPts val="4750"/>
              </a:lnSpc>
              <a:buNone/>
            </a:pPr>
            <a:r>
              <a:rPr lang="en-US" sz="3800" b="1" u="sng" dirty="0">
                <a:solidFill>
                  <a:srgbClr val="FAEBEB"/>
                </a:solidFill>
                <a:latin typeface="Times New Roman" panose="02020603050405020304" pitchFamily="18" charset="0"/>
                <a:ea typeface="Dela Gothic One" pitchFamily="34" charset="-122"/>
                <a:cs typeface="Times New Roman" panose="02020603050405020304" pitchFamily="18" charset="0"/>
              </a:rPr>
              <a:t>Introduction</a:t>
            </a:r>
            <a:endParaRPr lang="en-US" sz="3800" b="1" u="sng" dirty="0">
              <a:latin typeface="Times New Roman" panose="02020603050405020304" pitchFamily="18" charset="0"/>
              <a:cs typeface="Times New Roman" panose="02020603050405020304" pitchFamily="18" charset="0"/>
            </a:endParaRPr>
          </a:p>
        </p:txBody>
      </p:sp>
      <p:sp>
        <p:nvSpPr>
          <p:cNvPr id="4" name="Text 1"/>
          <p:cNvSpPr/>
          <p:nvPr/>
        </p:nvSpPr>
        <p:spPr>
          <a:xfrm>
            <a:off x="6133267" y="1577697"/>
            <a:ext cx="7850267" cy="1478280"/>
          </a:xfrm>
          <a:prstGeom prst="rect">
            <a:avLst/>
          </a:prstGeom>
          <a:noFill/>
          <a:ln/>
        </p:spPr>
        <p:txBody>
          <a:bodyPr wrap="square" lIns="0" tIns="0" rIns="0" bIns="0" rtlCol="0" anchor="t"/>
          <a:lstStyle/>
          <a:p>
            <a:pPr marL="0" indent="0" algn="just">
              <a:lnSpc>
                <a:spcPts val="2900"/>
              </a:lnSpc>
              <a:buNone/>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In today's world, natural disasters pose a significant threat to communities worldwide. To address this pressing issue, we propose Flood Guard, a  communication platform designed to enhance flood disaster management.</a:t>
            </a:r>
          </a:p>
          <a:p>
            <a:pPr algn="just">
              <a:lnSpc>
                <a:spcPts val="2900"/>
              </a:lnSpc>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Flood Guard empowers individuals and communities to stay informed, prepared, and safe during flood emergencies. By leveraging advanced technologies, our platform offers real-time flood alerts, weather updates, interactive maps, and an SOS feature to ensure timely assistance.</a:t>
            </a:r>
          </a:p>
          <a:p>
            <a:pPr algn="just">
              <a:lnSpc>
                <a:spcPts val="2900"/>
              </a:lnSpc>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Through Flood Guard, users can receive timely notifications about impending floods, access real-time maps of affected areas, and stay informed about current weather conditions. The SOS feature allows individuals to send emergency alerts directly to authorities for immediate assistance. Additionally, Flood Guard facilitates community engagement by providing a platform for sharing information and coordinating response efforts.</a:t>
            </a:r>
            <a:endParaRPr lang="en-US" sz="2400" dirty="0">
              <a:latin typeface="Times New Roman" panose="02020603050405020304" pitchFamily="18" charset="0"/>
              <a:cs typeface="Times New Roman" panose="02020603050405020304" pitchFamily="18" charset="0"/>
            </a:endParaRPr>
          </a:p>
          <a:p>
            <a:pPr>
              <a:lnSpc>
                <a:spcPts val="2900"/>
              </a:lnSpc>
            </a:pPr>
            <a:endParaRPr lang="en-US" sz="2400" dirty="0">
              <a:latin typeface="Times New Roman" panose="02020603050405020304" pitchFamily="18" charset="0"/>
              <a:cs typeface="Times New Roman" panose="02020603050405020304" pitchFamily="18" charset="0"/>
            </a:endParaRPr>
          </a:p>
          <a:p>
            <a:pPr marL="0" indent="0">
              <a:lnSpc>
                <a:spcPts val="2900"/>
              </a:lnSpc>
              <a:buNone/>
            </a:pPr>
            <a:endParaRPr lang="en-US" sz="2400" dirty="0">
              <a:solidFill>
                <a:srgbClr val="FFE5E5"/>
              </a:solidFill>
              <a:latin typeface="Times New Roman" panose="02020603050405020304" pitchFamily="18" charset="0"/>
              <a:ea typeface="DM Sans" pitchFamily="34" charset="-122"/>
              <a:cs typeface="Times New Roman" panose="02020603050405020304" pitchFamily="18" charset="0"/>
            </a:endParaRPr>
          </a:p>
          <a:p>
            <a:pPr marL="0" indent="0">
              <a:lnSpc>
                <a:spcPts val="2900"/>
              </a:lnSpc>
              <a:buNone/>
            </a:pPr>
            <a:endParaRPr lang="en-US" sz="2400" dirty="0">
              <a:latin typeface="Times New Roman" panose="02020603050405020304" pitchFamily="18" charset="0"/>
              <a:cs typeface="Times New Roman" panose="02020603050405020304" pitchFamily="18" charset="0"/>
            </a:endParaRPr>
          </a:p>
        </p:txBody>
      </p:sp>
      <p:sp>
        <p:nvSpPr>
          <p:cNvPr id="5" name="Text 2"/>
          <p:cNvSpPr/>
          <p:nvPr/>
        </p:nvSpPr>
        <p:spPr>
          <a:xfrm>
            <a:off x="6133267" y="3055977"/>
            <a:ext cx="7850267" cy="1478280"/>
          </a:xfrm>
          <a:prstGeom prst="rect">
            <a:avLst/>
          </a:prstGeom>
          <a:noFill/>
          <a:ln/>
        </p:spPr>
        <p:txBody>
          <a:bodyPr wrap="square" lIns="0" tIns="0" rIns="0" bIns="0" rtlCol="0" anchor="t"/>
          <a:lstStyle/>
          <a:p>
            <a:pPr marL="0" indent="0">
              <a:lnSpc>
                <a:spcPts val="2900"/>
              </a:lnSpc>
              <a:buNone/>
            </a:pPr>
            <a:endParaRPr lang="en-US" sz="2400" dirty="0">
              <a:latin typeface="Times New Roman" panose="02020603050405020304" pitchFamily="18" charset="0"/>
              <a:cs typeface="Times New Roman" panose="02020603050405020304" pitchFamily="18" charset="0"/>
            </a:endParaRPr>
          </a:p>
        </p:txBody>
      </p:sp>
      <p:sp>
        <p:nvSpPr>
          <p:cNvPr id="6" name="Text 3"/>
          <p:cNvSpPr/>
          <p:nvPr/>
        </p:nvSpPr>
        <p:spPr>
          <a:xfrm>
            <a:off x="6133267" y="4950023"/>
            <a:ext cx="7850267" cy="2586990"/>
          </a:xfrm>
          <a:prstGeom prst="rect">
            <a:avLst/>
          </a:prstGeom>
          <a:noFill/>
          <a:ln/>
        </p:spPr>
        <p:txBody>
          <a:bodyPr wrap="square" lIns="0" tIns="0" rIns="0" bIns="0" rtlCol="0" anchor="t"/>
          <a:lstStyle/>
          <a:p>
            <a:pPr marL="0" indent="0">
              <a:lnSpc>
                <a:spcPts val="2900"/>
              </a:lnSpc>
              <a:buNone/>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979664" y="838676"/>
            <a:ext cx="6671072" cy="712708"/>
          </a:xfrm>
          <a:prstGeom prst="rect">
            <a:avLst/>
          </a:prstGeom>
          <a:noFill/>
          <a:ln/>
        </p:spPr>
        <p:txBody>
          <a:bodyPr wrap="none" lIns="0" tIns="0" rIns="0" bIns="0" rtlCol="0" anchor="t"/>
          <a:lstStyle/>
          <a:p>
            <a:pPr marL="0" indent="0" algn="ctr">
              <a:lnSpc>
                <a:spcPts val="5600"/>
              </a:lnSpc>
              <a:buNone/>
            </a:pPr>
            <a:r>
              <a:rPr lang="en-US" sz="4000" b="1" u="sng" dirty="0">
                <a:solidFill>
                  <a:srgbClr val="FAEBEB"/>
                </a:solidFill>
                <a:effectLst>
                  <a:outerShdw blurRad="38100" dist="38100" dir="2700000" algn="tl">
                    <a:srgbClr val="000000">
                      <a:alpha val="43137"/>
                    </a:srgbClr>
                  </a:outerShdw>
                </a:effectLst>
                <a:latin typeface="Times New Roman" panose="02020603050405020304" pitchFamily="18" charset="0"/>
                <a:ea typeface="Dela Gothic One" pitchFamily="34" charset="-122"/>
                <a:cs typeface="Times New Roman" panose="02020603050405020304" pitchFamily="18" charset="0"/>
              </a:rPr>
              <a:t>Problem Statement</a:t>
            </a:r>
            <a:endParaRPr lang="en-US" sz="4000"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 1"/>
          <p:cNvSpPr/>
          <p:nvPr/>
        </p:nvSpPr>
        <p:spPr>
          <a:xfrm>
            <a:off x="758309" y="1984653"/>
            <a:ext cx="13113782" cy="3033713"/>
          </a:xfrm>
          <a:prstGeom prst="rect">
            <a:avLst/>
          </a:prstGeom>
          <a:noFill/>
          <a:ln/>
        </p:spPr>
        <p:txBody>
          <a:bodyPr wrap="square" lIns="0" tIns="0" rIns="0" bIns="0" rtlCol="0" anchor="t"/>
          <a:lstStyle/>
          <a:p>
            <a:pPr marL="0" indent="0" algn="just">
              <a:lnSpc>
                <a:spcPts val="3400"/>
              </a:lnSpc>
              <a:buNone/>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Floods are a major natural disaster that can cause significant damage to property, disrupt lives, and even lead to loss of life. Current methods of flood management often lack the necessary tools and communication channels to effectively respond to these emergencies. The Flood Guard communication platform aims to address these challenges by providing a comprehensive solution for flood disaster management. By leveraging advanced technologies, Flood Guard offers real-time flood alerts, weather updates, interactive maps, and a community engagement platform to empower individuals and communities to stay informed, prepared, and safe during flood events</a:t>
            </a:r>
            <a:r>
              <a:rPr lang="en-US" sz="2100" dirty="0">
                <a:solidFill>
                  <a:srgbClr val="FFE5E5"/>
                </a:solidFill>
                <a:latin typeface="DM Sans" pitchFamily="34" charset="0"/>
                <a:ea typeface="DM Sans" pitchFamily="34" charset="-122"/>
                <a:cs typeface="DM Sans" pitchFamily="34" charset="-120"/>
              </a:rPr>
              <a:t>.</a:t>
            </a:r>
            <a:endParaRPr lang="en-US" sz="2100" dirty="0"/>
          </a:p>
        </p:txBody>
      </p:sp>
      <p:sp>
        <p:nvSpPr>
          <p:cNvPr id="4" name="Text 2"/>
          <p:cNvSpPr/>
          <p:nvPr/>
        </p:nvSpPr>
        <p:spPr>
          <a:xfrm>
            <a:off x="1191458" y="5262086"/>
            <a:ext cx="12680633" cy="433388"/>
          </a:xfrm>
          <a:prstGeom prst="rect">
            <a:avLst/>
          </a:prstGeom>
          <a:noFill/>
          <a:ln/>
        </p:spPr>
        <p:txBody>
          <a:bodyPr wrap="none" lIns="0" tIns="0" rIns="0" bIns="0" rtlCol="0" anchor="t"/>
          <a:lstStyle/>
          <a:p>
            <a:pPr marL="342900" indent="-342900" algn="l">
              <a:lnSpc>
                <a:spcPts val="3400"/>
              </a:lnSpc>
              <a:buSzPct val="100000"/>
              <a:buChar char="•"/>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Improve flood preparedness and response efforts</a:t>
            </a:r>
            <a:r>
              <a:rPr lang="en-US" sz="2100" dirty="0">
                <a:solidFill>
                  <a:srgbClr val="FFE5E5"/>
                </a:solidFill>
                <a:latin typeface="DM Sans" pitchFamily="34" charset="0"/>
                <a:ea typeface="DM Sans" pitchFamily="34" charset="-122"/>
                <a:cs typeface="DM Sans" pitchFamily="34" charset="-120"/>
              </a:rPr>
              <a:t>.</a:t>
            </a:r>
            <a:endParaRPr lang="en-US" sz="2100" dirty="0"/>
          </a:p>
        </p:txBody>
      </p:sp>
      <p:sp>
        <p:nvSpPr>
          <p:cNvPr id="5" name="Text 3"/>
          <p:cNvSpPr/>
          <p:nvPr/>
        </p:nvSpPr>
        <p:spPr>
          <a:xfrm>
            <a:off x="1191458" y="5771198"/>
            <a:ext cx="12680633" cy="433388"/>
          </a:xfrm>
          <a:prstGeom prst="rect">
            <a:avLst/>
          </a:prstGeom>
          <a:noFill/>
          <a:ln/>
        </p:spPr>
        <p:txBody>
          <a:bodyPr wrap="none" lIns="0" tIns="0" rIns="0" bIns="0" rtlCol="0" anchor="t"/>
          <a:lstStyle/>
          <a:p>
            <a:pPr marL="342900" indent="-342900" algn="l">
              <a:lnSpc>
                <a:spcPts val="3400"/>
              </a:lnSpc>
              <a:buSzPct val="100000"/>
              <a:buChar char="•"/>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Reduce the impact of floods on communities.</a:t>
            </a:r>
            <a:endParaRPr lang="en-US" sz="2400" dirty="0">
              <a:latin typeface="Times New Roman" panose="02020603050405020304" pitchFamily="18" charset="0"/>
              <a:cs typeface="Times New Roman" panose="02020603050405020304" pitchFamily="18" charset="0"/>
            </a:endParaRPr>
          </a:p>
        </p:txBody>
      </p:sp>
      <p:sp>
        <p:nvSpPr>
          <p:cNvPr id="6" name="Text 4"/>
          <p:cNvSpPr/>
          <p:nvPr/>
        </p:nvSpPr>
        <p:spPr>
          <a:xfrm>
            <a:off x="1191458" y="6280309"/>
            <a:ext cx="12680633" cy="433388"/>
          </a:xfrm>
          <a:prstGeom prst="rect">
            <a:avLst/>
          </a:prstGeom>
          <a:noFill/>
          <a:ln/>
        </p:spPr>
        <p:txBody>
          <a:bodyPr wrap="none" lIns="0" tIns="0" rIns="0" bIns="0" rtlCol="0" anchor="t"/>
          <a:lstStyle/>
          <a:p>
            <a:pPr marL="342900" indent="-342900" algn="l">
              <a:lnSpc>
                <a:spcPts val="3400"/>
              </a:lnSpc>
              <a:buSzPct val="100000"/>
              <a:buChar char="•"/>
            </a:pPr>
            <a:r>
              <a:rPr lang="en-US" sz="2400" dirty="0">
                <a:solidFill>
                  <a:srgbClr val="FFE5E5"/>
                </a:solidFill>
                <a:latin typeface="Times New Roman" panose="02020603050405020304" pitchFamily="18" charset="0"/>
                <a:ea typeface="DM Sans" pitchFamily="34" charset="-122"/>
                <a:cs typeface="Times New Roman" panose="02020603050405020304" pitchFamily="18" charset="0"/>
              </a:rPr>
              <a:t>Utilize technology to provide timely and accurate information.</a:t>
            </a:r>
            <a:endParaRPr lang="en-US" sz="2400" dirty="0">
              <a:latin typeface="Times New Roman" panose="02020603050405020304" pitchFamily="18" charset="0"/>
              <a:cs typeface="Times New Roman" panose="02020603050405020304" pitchFamily="18" charset="0"/>
            </a:endParaRPr>
          </a:p>
        </p:txBody>
      </p:sp>
      <p:sp>
        <p:nvSpPr>
          <p:cNvPr id="7" name="Text 5"/>
          <p:cNvSpPr/>
          <p:nvPr/>
        </p:nvSpPr>
        <p:spPr>
          <a:xfrm>
            <a:off x="758309" y="6957417"/>
            <a:ext cx="13113782" cy="433388"/>
          </a:xfrm>
          <a:prstGeom prst="rect">
            <a:avLst/>
          </a:prstGeom>
          <a:noFill/>
          <a:ln/>
        </p:spPr>
        <p:txBody>
          <a:bodyPr wrap="none" lIns="0" tIns="0" rIns="0" bIns="0" rtlCol="0" anchor="t"/>
          <a:lstStyle/>
          <a:p>
            <a:pPr marL="0" indent="0">
              <a:lnSpc>
                <a:spcPts val="3400"/>
              </a:lnSpc>
              <a:buNone/>
            </a:pPr>
            <a:endParaRPr lang="en-US" sz="2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9CEE44-E5F5-4E5E-AF87-EECBFEF8E0E6}"/>
              </a:ext>
            </a:extLst>
          </p:cNvPr>
          <p:cNvPicPr>
            <a:picLocks noChangeAspect="1"/>
          </p:cNvPicPr>
          <p:nvPr/>
        </p:nvPicPr>
        <p:blipFill>
          <a:blip r:embed="rId2"/>
          <a:stretch>
            <a:fillRect/>
          </a:stretch>
        </p:blipFill>
        <p:spPr>
          <a:xfrm>
            <a:off x="2875722" y="1127870"/>
            <a:ext cx="9170505" cy="5419514"/>
          </a:xfrm>
          <a:prstGeom prst="rect">
            <a:avLst/>
          </a:prstGeom>
        </p:spPr>
      </p:pic>
    </p:spTree>
    <p:extLst>
      <p:ext uri="{BB962C8B-B14F-4D97-AF65-F5344CB8AC3E}">
        <p14:creationId xmlns:p14="http://schemas.microsoft.com/office/powerpoint/2010/main" val="2305707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AB6A16-9AEE-E043-A716-C43D00E24BE3}"/>
              </a:ext>
            </a:extLst>
          </p:cNvPr>
          <p:cNvSpPr txBox="1"/>
          <p:nvPr/>
        </p:nvSpPr>
        <p:spPr>
          <a:xfrm>
            <a:off x="2915479" y="512127"/>
            <a:ext cx="7315200" cy="669414"/>
          </a:xfrm>
          <a:prstGeom prst="rect">
            <a:avLst/>
          </a:prstGeom>
          <a:noFill/>
        </p:spPr>
        <p:txBody>
          <a:bodyPr wrap="square">
            <a:spAutoFit/>
          </a:bodyPr>
          <a:lstStyle/>
          <a:p>
            <a:pPr marL="0" indent="0" algn="ctr">
              <a:lnSpc>
                <a:spcPts val="4450"/>
              </a:lnSpc>
              <a:buNone/>
            </a:pPr>
            <a:r>
              <a:rPr lang="en-US" sz="4000" b="1" u="sng" dirty="0">
                <a:solidFill>
                  <a:srgbClr val="FAEBEB"/>
                </a:solidFill>
                <a:latin typeface="Times New Roman" panose="02020603050405020304" pitchFamily="18" charset="0"/>
                <a:ea typeface="Dela Gothic One" pitchFamily="34" charset="-122"/>
                <a:cs typeface="Times New Roman" panose="02020603050405020304" pitchFamily="18" charset="0"/>
              </a:rPr>
              <a:t>Literature Survey</a:t>
            </a:r>
            <a:endParaRPr lang="en-US" sz="4000" b="1"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BAAB318-2123-949F-87C5-9026242ADC8F}"/>
              </a:ext>
            </a:extLst>
          </p:cNvPr>
          <p:cNvSpPr txBox="1"/>
          <p:nvPr/>
        </p:nvSpPr>
        <p:spPr>
          <a:xfrm>
            <a:off x="881270" y="1434111"/>
            <a:ext cx="12507184" cy="6370975"/>
          </a:xfrm>
          <a:prstGeom prst="rect">
            <a:avLst/>
          </a:prstGeom>
          <a:noFill/>
        </p:spPr>
        <p:txBody>
          <a:bodyPr wrap="square">
            <a:spAutoFit/>
          </a:bodyPr>
          <a:lstStyle/>
          <a:p>
            <a:pPr algn="just"/>
            <a:r>
              <a:rPr lang="en-US" sz="2400" dirty="0">
                <a:solidFill>
                  <a:srgbClr val="FFFF00"/>
                </a:solidFill>
                <a:latin typeface="Times New Roman" panose="02020603050405020304" pitchFamily="18" charset="0"/>
                <a:cs typeface="Times New Roman" panose="02020603050405020304" pitchFamily="18" charset="0"/>
              </a:rPr>
              <a:t>Flood Early Warning Systems (FEWS):</a:t>
            </a:r>
          </a:p>
          <a:p>
            <a:pPr algn="just"/>
            <a:r>
              <a:rPr lang="en-US" sz="2400" dirty="0">
                <a:solidFill>
                  <a:schemeClr val="bg1"/>
                </a:solidFill>
                <a:latin typeface="Times New Roman" panose="02020603050405020304" pitchFamily="18" charset="0"/>
                <a:cs typeface="Times New Roman" panose="02020603050405020304" pitchFamily="18" charset="0"/>
              </a:rPr>
              <a:t>FEWS minimize property damage and enhance preparedness by providing real-time forecasts and alerts. For instance, the Aqua Flood platform by Vassar Labs combines hydrological modeling and real-time data to generate accurate forecasts, thereby reducing economic losses and improving public safety [1] .</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rgbClr val="FFFF00"/>
                </a:solidFill>
                <a:latin typeface="Times New Roman" panose="02020603050405020304" pitchFamily="18" charset="0"/>
                <a:cs typeface="Times New Roman" panose="02020603050405020304" pitchFamily="18" charset="0"/>
              </a:rPr>
              <a:t>Decision Support Systems (DSS):</a:t>
            </a:r>
          </a:p>
          <a:p>
            <a:pPr algn="just"/>
            <a:r>
              <a:rPr lang="en-US" sz="2400" dirty="0">
                <a:solidFill>
                  <a:schemeClr val="bg1"/>
                </a:solidFill>
                <a:latin typeface="Times New Roman" panose="02020603050405020304" pitchFamily="18" charset="0"/>
                <a:cs typeface="Times New Roman" panose="02020603050405020304" pitchFamily="18" charset="0"/>
              </a:rPr>
              <a:t>DSS tools integrate spatial hydrological models to analyze land use, climate change, and water resources for flood risk management. A case study in Italy demonstrated how integrating the SWAT model helps stakeholders make informed agricultural and flood management decisions by simulating future scenarios [2].</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rgbClr val="FFFF00"/>
                </a:solidFill>
                <a:latin typeface="Times New Roman" panose="02020603050405020304" pitchFamily="18" charset="0"/>
                <a:cs typeface="Times New Roman" panose="02020603050405020304" pitchFamily="18" charset="0"/>
              </a:rPr>
              <a:t>IoT-Based Flood Management Systems:</a:t>
            </a:r>
          </a:p>
          <a:p>
            <a:pPr algn="just"/>
            <a:r>
              <a:rPr lang="en-US" sz="2400" dirty="0">
                <a:solidFill>
                  <a:schemeClr val="bg1"/>
                </a:solidFill>
                <a:latin typeface="Times New Roman" panose="02020603050405020304" pitchFamily="18" charset="0"/>
                <a:cs typeface="Times New Roman" panose="02020603050405020304" pitchFamily="18" charset="0"/>
              </a:rPr>
              <a:t>IoT technologies automate flood prevention by collecting environmental data from sensors. Research from the Mumbai floods of 2005 highlights how IoT networks can predict floods and manage wastewater systems with minimal human intervention, ensuring better disaster management[3].</a:t>
            </a:r>
          </a:p>
          <a:p>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4633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4F287D-119A-0182-B505-054929769C30}"/>
              </a:ext>
            </a:extLst>
          </p:cNvPr>
          <p:cNvSpPr txBox="1"/>
          <p:nvPr/>
        </p:nvSpPr>
        <p:spPr>
          <a:xfrm>
            <a:off x="438825" y="1298644"/>
            <a:ext cx="13199165" cy="5632311"/>
          </a:xfrm>
          <a:prstGeom prst="rect">
            <a:avLst/>
          </a:prstGeom>
          <a:noFill/>
        </p:spPr>
        <p:txBody>
          <a:bodyPr wrap="square">
            <a:spAutoFit/>
          </a:bodyPr>
          <a:lstStyle/>
          <a:p>
            <a:pPr algn="just"/>
            <a:r>
              <a:rPr lang="en-US" sz="2400" dirty="0">
                <a:solidFill>
                  <a:srgbClr val="FFFF00"/>
                </a:solidFill>
                <a:latin typeface="Times New Roman" panose="02020603050405020304" pitchFamily="18" charset="0"/>
                <a:cs typeface="Times New Roman" panose="02020603050405020304" pitchFamily="18" charset="0"/>
              </a:rPr>
              <a:t>Flood Level Monitoring System (FLMS):</a:t>
            </a:r>
          </a:p>
          <a:p>
            <a:pPr algn="just"/>
            <a:r>
              <a:rPr lang="en-US" sz="2400" dirty="0">
                <a:solidFill>
                  <a:schemeClr val="bg1"/>
                </a:solidFill>
                <a:latin typeface="Times New Roman" panose="02020603050405020304" pitchFamily="18" charset="0"/>
                <a:cs typeface="Times New Roman" panose="02020603050405020304" pitchFamily="18" charset="0"/>
              </a:rPr>
              <a:t>The FLMS, developed for Kurla (Mumbai), utilizes machine learning to predict flood events by analyzing rainfall and water levels. As a web-based platform, it delivers real-time alerts to users and facilitates communication with emergency services, enhancing disaster response and community preparedness[4] .</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rgbClr val="FFFF00"/>
                </a:solidFill>
                <a:latin typeface="Times New Roman" panose="02020603050405020304" pitchFamily="18" charset="0"/>
                <a:cs typeface="Times New Roman" panose="02020603050405020304" pitchFamily="18" charset="0"/>
              </a:rPr>
              <a:t>Machine Learning in Flood Forecasting:</a:t>
            </a:r>
          </a:p>
          <a:p>
            <a:pPr algn="just"/>
            <a:r>
              <a:rPr lang="en-US" sz="2400" dirty="0">
                <a:solidFill>
                  <a:schemeClr val="bg1"/>
                </a:solidFill>
                <a:latin typeface="Times New Roman" panose="02020603050405020304" pitchFamily="18" charset="0"/>
                <a:cs typeface="Times New Roman" panose="02020603050405020304" pitchFamily="18" charset="0"/>
              </a:rPr>
              <a:t>The use of machine learning algorithms trained on historical climate data has enhanced predictive capabilities for flood forecasting. These models improve decision-making by enabling authorities to issue timely warnings and plan proactive responses [5].</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rgbClr val="FFFF00"/>
                </a:solidFill>
                <a:latin typeface="Times New Roman" panose="02020603050405020304" pitchFamily="18" charset="0"/>
                <a:cs typeface="Times New Roman" panose="02020603050405020304" pitchFamily="18" charset="0"/>
              </a:rPr>
              <a:t>IoT-Cloud Integration for FEWS:</a:t>
            </a:r>
          </a:p>
          <a:p>
            <a:pPr algn="just"/>
            <a:r>
              <a:rPr lang="en-US" sz="2400" dirty="0">
                <a:solidFill>
                  <a:schemeClr val="bg1"/>
                </a:solidFill>
                <a:latin typeface="Times New Roman" panose="02020603050405020304" pitchFamily="18" charset="0"/>
                <a:cs typeface="Times New Roman" panose="02020603050405020304" pitchFamily="18" charset="0"/>
              </a:rPr>
              <a:t>A proposed IoT-based flood early warning system collects rainfall, water level, and weather data in real-time and processes it on the cloud. This system ensures comprehensive monitoring of flood-prone areas, with alerts delivered through mobile apps, improving community preparedness and evacuation efforts</a:t>
            </a:r>
          </a:p>
          <a:p>
            <a:pPr algn="just"/>
            <a:r>
              <a:rPr lang="en-US" sz="2400" dirty="0">
                <a:solidFill>
                  <a:schemeClr val="bg1"/>
                </a:solidFill>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964951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618299" y="983848"/>
            <a:ext cx="4977543" cy="1643605"/>
          </a:xfrm>
          <a:prstGeom prst="rect">
            <a:avLst/>
          </a:prstGeom>
          <a:noFill/>
          <a:ln/>
        </p:spPr>
        <p:txBody>
          <a:bodyPr wrap="none" lIns="0" tIns="0" rIns="0" bIns="0" rtlCol="0" anchor="t"/>
          <a:lstStyle/>
          <a:p>
            <a:pPr marL="0" indent="0" algn="ctr">
              <a:lnSpc>
                <a:spcPts val="4450"/>
              </a:lnSpc>
              <a:buNone/>
            </a:pPr>
            <a:endParaRPr lang="en-US" sz="6000" dirty="0"/>
          </a:p>
        </p:txBody>
      </p:sp>
      <p:sp>
        <p:nvSpPr>
          <p:cNvPr id="3" name="Text 1"/>
          <p:cNvSpPr/>
          <p:nvPr/>
        </p:nvSpPr>
        <p:spPr>
          <a:xfrm>
            <a:off x="1191458" y="3381494"/>
            <a:ext cx="12680633" cy="433388"/>
          </a:xfrm>
          <a:prstGeom prst="rect">
            <a:avLst/>
          </a:prstGeom>
          <a:noFill/>
          <a:ln/>
        </p:spPr>
        <p:txBody>
          <a:bodyPr wrap="none" lIns="0" tIns="0" rIns="0" bIns="0" rtlCol="0" anchor="t"/>
          <a:lstStyle/>
          <a:p>
            <a:pPr marL="342900" indent="-342900" algn="l">
              <a:lnSpc>
                <a:spcPts val="3400"/>
              </a:lnSpc>
              <a:buSzPct val="100000"/>
              <a:buChar char="•"/>
            </a:pPr>
            <a:endParaRPr lang="en-US" sz="2100" dirty="0"/>
          </a:p>
        </p:txBody>
      </p:sp>
      <p:sp>
        <p:nvSpPr>
          <p:cNvPr id="4" name="Text 2"/>
          <p:cNvSpPr/>
          <p:nvPr/>
        </p:nvSpPr>
        <p:spPr>
          <a:xfrm>
            <a:off x="1191458" y="3890605"/>
            <a:ext cx="12680633" cy="433388"/>
          </a:xfrm>
          <a:prstGeom prst="rect">
            <a:avLst/>
          </a:prstGeom>
          <a:noFill/>
          <a:ln/>
        </p:spPr>
        <p:txBody>
          <a:bodyPr wrap="none" lIns="0" tIns="0" rIns="0" bIns="0" rtlCol="0" anchor="t"/>
          <a:lstStyle/>
          <a:p>
            <a:pPr marL="342900" indent="-342900" algn="l">
              <a:lnSpc>
                <a:spcPts val="3400"/>
              </a:lnSpc>
              <a:buSzPct val="100000"/>
              <a:buChar char="•"/>
            </a:pPr>
            <a:endParaRPr lang="en-US" sz="2100" dirty="0"/>
          </a:p>
        </p:txBody>
      </p:sp>
      <p:sp>
        <p:nvSpPr>
          <p:cNvPr id="5" name="Text 3"/>
          <p:cNvSpPr/>
          <p:nvPr/>
        </p:nvSpPr>
        <p:spPr>
          <a:xfrm>
            <a:off x="1191458" y="4399717"/>
            <a:ext cx="12680633" cy="433388"/>
          </a:xfrm>
          <a:prstGeom prst="rect">
            <a:avLst/>
          </a:prstGeom>
          <a:noFill/>
          <a:ln/>
        </p:spPr>
        <p:txBody>
          <a:bodyPr wrap="none" lIns="0" tIns="0" rIns="0" bIns="0" rtlCol="0" anchor="t"/>
          <a:lstStyle/>
          <a:p>
            <a:pPr marL="342900" indent="-342900" algn="l">
              <a:lnSpc>
                <a:spcPts val="3400"/>
              </a:lnSpc>
              <a:buSzPct val="100000"/>
              <a:buChar char="•"/>
            </a:pPr>
            <a:endParaRPr lang="en-US" sz="2100" dirty="0"/>
          </a:p>
        </p:txBody>
      </p:sp>
      <p:sp>
        <p:nvSpPr>
          <p:cNvPr id="6" name="Text 4"/>
          <p:cNvSpPr/>
          <p:nvPr/>
        </p:nvSpPr>
        <p:spPr>
          <a:xfrm>
            <a:off x="1191458" y="4908828"/>
            <a:ext cx="12680633" cy="433388"/>
          </a:xfrm>
          <a:prstGeom prst="rect">
            <a:avLst/>
          </a:prstGeom>
          <a:noFill/>
          <a:ln/>
        </p:spPr>
        <p:txBody>
          <a:bodyPr wrap="none" lIns="0" tIns="0" rIns="0" bIns="0" rtlCol="0" anchor="t"/>
          <a:lstStyle/>
          <a:p>
            <a:pPr marL="342900" indent="-342900" algn="l">
              <a:lnSpc>
                <a:spcPts val="3400"/>
              </a:lnSpc>
              <a:buSzPct val="100000"/>
              <a:buChar char="•"/>
            </a:pPr>
            <a:endParaRPr lang="en-US" sz="2100" dirty="0"/>
          </a:p>
        </p:txBody>
      </p:sp>
      <p:sp>
        <p:nvSpPr>
          <p:cNvPr id="7" name="Text 5"/>
          <p:cNvSpPr/>
          <p:nvPr/>
        </p:nvSpPr>
        <p:spPr>
          <a:xfrm>
            <a:off x="1191458" y="5417939"/>
            <a:ext cx="12680633" cy="433388"/>
          </a:xfrm>
          <a:prstGeom prst="rect">
            <a:avLst/>
          </a:prstGeom>
          <a:noFill/>
          <a:ln/>
        </p:spPr>
        <p:txBody>
          <a:bodyPr wrap="none" lIns="0" tIns="0" rIns="0" bIns="0" rtlCol="0" anchor="t"/>
          <a:lstStyle/>
          <a:p>
            <a:pPr marL="342900" indent="-342900" algn="l">
              <a:lnSpc>
                <a:spcPts val="3400"/>
              </a:lnSpc>
              <a:buSzPct val="100000"/>
              <a:buChar char="•"/>
            </a:pPr>
            <a:endParaRPr lang="en-US" sz="2100" dirty="0"/>
          </a:p>
        </p:txBody>
      </p:sp>
      <p:sp>
        <p:nvSpPr>
          <p:cNvPr id="9" name="TextBox 8">
            <a:extLst>
              <a:ext uri="{FF2B5EF4-FFF2-40B4-BE49-F238E27FC236}">
                <a16:creationId xmlns:a16="http://schemas.microsoft.com/office/drawing/2014/main" id="{CD1C5447-191D-6C12-4730-4CB3CD6006F0}"/>
              </a:ext>
            </a:extLst>
          </p:cNvPr>
          <p:cNvSpPr txBox="1"/>
          <p:nvPr/>
        </p:nvSpPr>
        <p:spPr>
          <a:xfrm>
            <a:off x="3149807" y="433156"/>
            <a:ext cx="7315200" cy="669414"/>
          </a:xfrm>
          <a:prstGeom prst="rect">
            <a:avLst/>
          </a:prstGeom>
          <a:noFill/>
        </p:spPr>
        <p:txBody>
          <a:bodyPr wrap="square">
            <a:spAutoFit/>
          </a:bodyPr>
          <a:lstStyle/>
          <a:p>
            <a:pPr marL="0" indent="0" algn="ctr">
              <a:lnSpc>
                <a:spcPts val="4450"/>
              </a:lnSpc>
              <a:buNone/>
            </a:pPr>
            <a:r>
              <a:rPr lang="en-US" sz="4000" b="1" u="sng" dirty="0">
                <a:solidFill>
                  <a:srgbClr val="FAEBEB"/>
                </a:solidFill>
                <a:latin typeface="Times New Roman" panose="02020603050405020304" pitchFamily="18" charset="0"/>
                <a:ea typeface="Dela Gothic One" pitchFamily="34" charset="-122"/>
                <a:cs typeface="Times New Roman" panose="02020603050405020304" pitchFamily="18" charset="0"/>
              </a:rPr>
              <a:t>Objectives</a:t>
            </a:r>
            <a:endParaRPr lang="en-US" sz="4000" b="1" u="sng"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F5E4535A-DB14-CCA5-2B89-7D6CDD3426EB}"/>
              </a:ext>
            </a:extLst>
          </p:cNvPr>
          <p:cNvSpPr txBox="1"/>
          <p:nvPr/>
        </p:nvSpPr>
        <p:spPr>
          <a:xfrm>
            <a:off x="450575" y="1460391"/>
            <a:ext cx="13984948" cy="7048083"/>
          </a:xfrm>
          <a:prstGeom prst="rect">
            <a:avLst/>
          </a:prstGeom>
          <a:noFill/>
        </p:spPr>
        <p:txBody>
          <a:bodyPr wrap="square">
            <a:spAutoFit/>
          </a:bodyPr>
          <a:lstStyle/>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Real-time Flood Alerts</a:t>
            </a:r>
          </a:p>
          <a:p>
            <a:pPr algn="just"/>
            <a:r>
              <a:rPr lang="en-US" sz="2400" dirty="0">
                <a:solidFill>
                  <a:schemeClr val="bg1"/>
                </a:solidFill>
                <a:latin typeface="Times New Roman" panose="02020603050405020304" pitchFamily="18" charset="0"/>
                <a:cs typeface="Times New Roman" panose="02020603050405020304" pitchFamily="18" charset="0"/>
              </a:rPr>
              <a:t>The primary objective of the platform is to deliver real-time flood alerts to users. This is achieved by integrating with various data sources, such as river monitoring systems, rain gauges, and government alert services. Alerts are location-specific, ensuring that only users in affected areas are notified. Notifications are sent through multiple channels, including mobile apps, SMS, and email, to ensure that critical warnings are not missed. </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Weather Updates</a:t>
            </a:r>
          </a:p>
          <a:p>
            <a:pPr algn="just"/>
            <a:r>
              <a:rPr lang="en-US" sz="2400" dirty="0">
                <a:solidFill>
                  <a:schemeClr val="bg1"/>
                </a:solidFill>
                <a:latin typeface="Times New Roman" panose="02020603050405020304" pitchFamily="18" charset="0"/>
                <a:cs typeface="Times New Roman" panose="02020603050405020304" pitchFamily="18" charset="0"/>
              </a:rPr>
              <a:t>The platform offers continuous weather updates to keep users informed about changing conditions. Through the integration of trusted weather APIs, the system provides hourly, daily, and weekly forecasts, focusing on rainfall data that could potentially trigger flooding. Users will receive alerts about extreme weather events.</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b="1" u="sng"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SOS Feature</a:t>
            </a:r>
          </a:p>
          <a:p>
            <a:pPr algn="just"/>
            <a:r>
              <a:rPr lang="en-US" sz="2400" dirty="0">
                <a:solidFill>
                  <a:schemeClr val="bg1"/>
                </a:solidFill>
                <a:latin typeface="Times New Roman" panose="02020603050405020304" pitchFamily="18" charset="0"/>
                <a:cs typeface="Times New Roman" panose="02020603050405020304" pitchFamily="18" charset="0"/>
              </a:rPr>
              <a:t>A crucial aspect of the platform is the SOS feature, which enables users to send signals during emergencies. With one tap, users can broadcast their location and a predefined emergency message to selected contacts or local emergency services. This feature ensures a rapid response by connecting users directly to rescue teams or authorities. The SOS feature will still work via SMS. This functionality ensures that users are not left stranded even when networks fail.</a:t>
            </a:r>
          </a:p>
          <a:p>
            <a:endParaRPr lang="en-US" sz="24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521</TotalTime>
  <Words>2443</Words>
  <Application>Microsoft Office PowerPoint</Application>
  <PresentationFormat>Custom</PresentationFormat>
  <Paragraphs>158</Paragraphs>
  <Slides>20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DM Sans</vt:lpstr>
      <vt:lpstr>Dela Gothic One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NITIN</cp:lastModifiedBy>
  <cp:revision>19</cp:revision>
  <dcterms:created xsi:type="dcterms:W3CDTF">2024-09-28T11:17:09Z</dcterms:created>
  <dcterms:modified xsi:type="dcterms:W3CDTF">2024-10-23T18:17:31Z</dcterms:modified>
</cp:coreProperties>
</file>